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42"/>
  </p:notesMasterIdLst>
  <p:sldIdLst>
    <p:sldId id="2885" r:id="rId5"/>
    <p:sldId id="2887" r:id="rId6"/>
    <p:sldId id="2804" r:id="rId7"/>
    <p:sldId id="2808" r:id="rId8"/>
    <p:sldId id="2816" r:id="rId9"/>
    <p:sldId id="2817" r:id="rId10"/>
    <p:sldId id="2886" r:id="rId11"/>
    <p:sldId id="2830" r:id="rId12"/>
    <p:sldId id="2836" r:id="rId13"/>
    <p:sldId id="2837" r:id="rId14"/>
    <p:sldId id="2833" r:id="rId15"/>
    <p:sldId id="2834" r:id="rId16"/>
    <p:sldId id="2835" r:id="rId17"/>
    <p:sldId id="2838" r:id="rId18"/>
    <p:sldId id="2841" r:id="rId19"/>
    <p:sldId id="2842" r:id="rId20"/>
    <p:sldId id="2843" r:id="rId21"/>
    <p:sldId id="2844" r:id="rId22"/>
    <p:sldId id="2848" r:id="rId23"/>
    <p:sldId id="2847" r:id="rId24"/>
    <p:sldId id="2849" r:id="rId25"/>
    <p:sldId id="2850" r:id="rId26"/>
    <p:sldId id="2851" r:id="rId27"/>
    <p:sldId id="2852" r:id="rId28"/>
    <p:sldId id="2853" r:id="rId29"/>
    <p:sldId id="2856" r:id="rId30"/>
    <p:sldId id="2857" r:id="rId31"/>
    <p:sldId id="2858" r:id="rId32"/>
    <p:sldId id="2859" r:id="rId33"/>
    <p:sldId id="2860" r:id="rId34"/>
    <p:sldId id="2862" r:id="rId35"/>
    <p:sldId id="2861" r:id="rId36"/>
    <p:sldId id="2863" r:id="rId37"/>
    <p:sldId id="2866" r:id="rId38"/>
    <p:sldId id="2867" r:id="rId39"/>
    <p:sldId id="2868" r:id="rId40"/>
    <p:sldId id="120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ver" id="{765B6112-81D5-4DFC-889A-2F5E9FB7DA6B}">
          <p14:sldIdLst>
            <p14:sldId id="2885"/>
          </p14:sldIdLst>
        </p14:section>
        <p14:section name="Main Content" id="{1B923154-8DA4-41ED-BC13-41A1ACCE17AD}">
          <p14:sldIdLst>
            <p14:sldId id="2887"/>
            <p14:sldId id="2804"/>
            <p14:sldId id="2808"/>
            <p14:sldId id="2816"/>
            <p14:sldId id="2817"/>
            <p14:sldId id="2886"/>
            <p14:sldId id="2830"/>
            <p14:sldId id="2836"/>
            <p14:sldId id="2837"/>
            <p14:sldId id="2833"/>
            <p14:sldId id="2834"/>
            <p14:sldId id="2835"/>
            <p14:sldId id="2838"/>
            <p14:sldId id="2841"/>
            <p14:sldId id="2842"/>
            <p14:sldId id="2843"/>
            <p14:sldId id="2844"/>
            <p14:sldId id="2848"/>
            <p14:sldId id="2847"/>
            <p14:sldId id="2849"/>
            <p14:sldId id="2850"/>
            <p14:sldId id="2851"/>
            <p14:sldId id="2852"/>
            <p14:sldId id="2853"/>
            <p14:sldId id="2856"/>
            <p14:sldId id="2857"/>
            <p14:sldId id="2858"/>
            <p14:sldId id="2859"/>
            <p14:sldId id="2860"/>
            <p14:sldId id="2862"/>
            <p14:sldId id="2861"/>
            <p14:sldId id="2863"/>
            <p14:sldId id="2866"/>
            <p14:sldId id="2867"/>
            <p14:sldId id="2868"/>
          </p14:sldIdLst>
        </p14:section>
        <p14:section name="End slide" id="{537EF2D2-D0E2-4B43-9D81-FD894C262D8D}">
          <p14:sldIdLst>
            <p14:sldId id="120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813"/>
    <a:srgbClr val="008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2967B-1F44-3A23-7DDD-87A9F09E0C66}" v="29" dt="2024-05-13T14:25:36.247"/>
    <p1510:client id="{8499D2DB-F21F-42C2-9C0E-3024F565E0E1}" v="59" dt="2024-05-13T14:54:51.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848"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Achieng Abira" userId="S::nabira@worldbank.org::465d5cb5-bfe8-4fcd-84a3-c475cbe71f4d" providerId="AD" clId="Web-{3EE2967B-1F44-3A23-7DDD-87A9F09E0C66}"/>
    <pc:docChg chg="modSld">
      <pc:chgData name="Nancy Achieng Abira" userId="S::nabira@worldbank.org::465d5cb5-bfe8-4fcd-84a3-c475cbe71f4d" providerId="AD" clId="Web-{3EE2967B-1F44-3A23-7DDD-87A9F09E0C66}" dt="2024-05-13T14:25:36.247" v="21" actId="20577"/>
      <pc:docMkLst>
        <pc:docMk/>
      </pc:docMkLst>
      <pc:sldChg chg="delSp modSp">
        <pc:chgData name="Nancy Achieng Abira" userId="S::nabira@worldbank.org::465d5cb5-bfe8-4fcd-84a3-c475cbe71f4d" providerId="AD" clId="Web-{3EE2967B-1F44-3A23-7DDD-87A9F09E0C66}" dt="2024-05-13T14:25:13.918" v="13"/>
        <pc:sldMkLst>
          <pc:docMk/>
          <pc:sldMk cId="3031721613" sldId="349"/>
        </pc:sldMkLst>
        <pc:spChg chg="del">
          <ac:chgData name="Nancy Achieng Abira" userId="S::nabira@worldbank.org::465d5cb5-bfe8-4fcd-84a3-c475cbe71f4d" providerId="AD" clId="Web-{3EE2967B-1F44-3A23-7DDD-87A9F09E0C66}" dt="2024-05-13T14:25:12.168" v="12"/>
          <ac:spMkLst>
            <pc:docMk/>
            <pc:sldMk cId="3031721613" sldId="349"/>
            <ac:spMk id="2" creationId="{EB5ABFB9-0642-BD23-A898-0B352F578B38}"/>
          </ac:spMkLst>
        </pc:spChg>
        <pc:spChg chg="mod">
          <ac:chgData name="Nancy Achieng Abira" userId="S::nabira@worldbank.org::465d5cb5-bfe8-4fcd-84a3-c475cbe71f4d" providerId="AD" clId="Web-{3EE2967B-1F44-3A23-7DDD-87A9F09E0C66}" dt="2024-05-13T14:25:11.059" v="11" actId="20577"/>
          <ac:spMkLst>
            <pc:docMk/>
            <pc:sldMk cId="3031721613" sldId="349"/>
            <ac:spMk id="8" creationId="{448C0167-FEED-4E0C-A416-4A013A5BDEA5}"/>
          </ac:spMkLst>
        </pc:spChg>
        <pc:spChg chg="del">
          <ac:chgData name="Nancy Achieng Abira" userId="S::nabira@worldbank.org::465d5cb5-bfe8-4fcd-84a3-c475cbe71f4d" providerId="AD" clId="Web-{3EE2967B-1F44-3A23-7DDD-87A9F09E0C66}" dt="2024-05-13T14:25:13.918" v="13"/>
          <ac:spMkLst>
            <pc:docMk/>
            <pc:sldMk cId="3031721613" sldId="349"/>
            <ac:spMk id="14" creationId="{D7A527A6-223E-47D6-8845-3E01465AE110}"/>
          </ac:spMkLst>
        </pc:spChg>
      </pc:sldChg>
      <pc:sldChg chg="modSp">
        <pc:chgData name="Nancy Achieng Abira" userId="S::nabira@worldbank.org::465d5cb5-bfe8-4fcd-84a3-c475cbe71f4d" providerId="AD" clId="Web-{3EE2967B-1F44-3A23-7DDD-87A9F09E0C66}" dt="2024-05-13T14:25:36.247" v="21" actId="20577"/>
        <pc:sldMkLst>
          <pc:docMk/>
          <pc:sldMk cId="2454607246" sldId="1205"/>
        </pc:sldMkLst>
        <pc:spChg chg="mod">
          <ac:chgData name="Nancy Achieng Abira" userId="S::nabira@worldbank.org::465d5cb5-bfe8-4fcd-84a3-c475cbe71f4d" providerId="AD" clId="Web-{3EE2967B-1F44-3A23-7DDD-87A9F09E0C66}" dt="2024-05-13T14:25:36.247" v="21" actId="20577"/>
          <ac:spMkLst>
            <pc:docMk/>
            <pc:sldMk cId="2454607246" sldId="1205"/>
            <ac:spMk id="8" creationId="{448C0167-FEED-4E0C-A416-4A013A5BDEA5}"/>
          </ac:spMkLst>
        </pc:spChg>
      </pc:sldChg>
      <pc:sldChg chg="modSp">
        <pc:chgData name="Nancy Achieng Abira" userId="S::nabira@worldbank.org::465d5cb5-bfe8-4fcd-84a3-c475cbe71f4d" providerId="AD" clId="Web-{3EE2967B-1F44-3A23-7DDD-87A9F09E0C66}" dt="2024-05-13T14:25:06.246" v="8" actId="20577"/>
        <pc:sldMkLst>
          <pc:docMk/>
          <pc:sldMk cId="2484514048" sldId="2885"/>
        </pc:sldMkLst>
        <pc:spChg chg="mod">
          <ac:chgData name="Nancy Achieng Abira" userId="S::nabira@worldbank.org::465d5cb5-bfe8-4fcd-84a3-c475cbe71f4d" providerId="AD" clId="Web-{3EE2967B-1F44-3A23-7DDD-87A9F09E0C66}" dt="2024-05-13T14:25:06.246" v="8" actId="20577"/>
          <ac:spMkLst>
            <pc:docMk/>
            <pc:sldMk cId="2484514048" sldId="2885"/>
            <ac:spMk id="8" creationId="{448C0167-FEED-4E0C-A416-4A013A5BDEA5}"/>
          </ac:spMkLst>
        </pc:spChg>
      </pc:sldChg>
    </pc:docChg>
  </pc:docChgLst>
  <pc:docChgLst>
    <pc:chgData name="Arif Uddin" userId="148c5cc6-c87d-4d88-bef6-83162531c353" providerId="ADAL" clId="{08B55781-1415-4A0F-86C9-FF8D701F0BD5}"/>
    <pc:docChg chg="modSld">
      <pc:chgData name="Arif Uddin" userId="148c5cc6-c87d-4d88-bef6-83162531c353" providerId="ADAL" clId="{08B55781-1415-4A0F-86C9-FF8D701F0BD5}" dt="2024-05-13T13:50:51.514" v="2" actId="6549"/>
      <pc:docMkLst>
        <pc:docMk/>
      </pc:docMkLst>
      <pc:sldChg chg="modNotesTx">
        <pc:chgData name="Arif Uddin" userId="148c5cc6-c87d-4d88-bef6-83162531c353" providerId="ADAL" clId="{08B55781-1415-4A0F-86C9-FF8D701F0BD5}" dt="2024-05-13T13:50:23.223" v="0" actId="6549"/>
        <pc:sldMkLst>
          <pc:docMk/>
          <pc:sldMk cId="1307847254" sldId="2817"/>
        </pc:sldMkLst>
      </pc:sldChg>
      <pc:sldChg chg="modNotesTx">
        <pc:chgData name="Arif Uddin" userId="148c5cc6-c87d-4d88-bef6-83162531c353" providerId="ADAL" clId="{08B55781-1415-4A0F-86C9-FF8D701F0BD5}" dt="2024-05-13T13:50:51.514" v="2" actId="6549"/>
        <pc:sldMkLst>
          <pc:docMk/>
          <pc:sldMk cId="4103787960" sldId="2866"/>
        </pc:sldMkLst>
      </pc:sldChg>
      <pc:sldChg chg="modNotesTx">
        <pc:chgData name="Arif Uddin" userId="148c5cc6-c87d-4d88-bef6-83162531c353" providerId="ADAL" clId="{08B55781-1415-4A0F-86C9-FF8D701F0BD5}" dt="2024-05-13T13:50:27.909" v="1" actId="6549"/>
        <pc:sldMkLst>
          <pc:docMk/>
          <pc:sldMk cId="2513047928" sldId="2886"/>
        </pc:sldMkLst>
      </pc:sldChg>
    </pc:docChg>
  </pc:docChgLst>
  <pc:docChgLst>
    <pc:chgData name="Benjamin Gerald Holzman" userId="c8f3f3b5-bbd1-4fdf-8bf7-d41b1e7cc181" providerId="ADAL" clId="{8499D2DB-F21F-42C2-9C0E-3024F565E0E1}"/>
    <pc:docChg chg="undo custSel addSld delSld modSld modSection">
      <pc:chgData name="Benjamin Gerald Holzman" userId="c8f3f3b5-bbd1-4fdf-8bf7-d41b1e7cc181" providerId="ADAL" clId="{8499D2DB-F21F-42C2-9C0E-3024F565E0E1}" dt="2024-05-13T15:50:02.105" v="63" actId="20577"/>
      <pc:docMkLst>
        <pc:docMk/>
      </pc:docMkLst>
      <pc:sldChg chg="del">
        <pc:chgData name="Benjamin Gerald Holzman" userId="c8f3f3b5-bbd1-4fdf-8bf7-d41b1e7cc181" providerId="ADAL" clId="{8499D2DB-F21F-42C2-9C0E-3024F565E0E1}" dt="2024-05-13T14:53:24.934" v="0" actId="47"/>
        <pc:sldMkLst>
          <pc:docMk/>
          <pc:sldMk cId="3031721613" sldId="349"/>
        </pc:sldMkLst>
      </pc:sldChg>
      <pc:sldChg chg="add del setBg">
        <pc:chgData name="Benjamin Gerald Holzman" userId="c8f3f3b5-bbd1-4fdf-8bf7-d41b1e7cc181" providerId="ADAL" clId="{8499D2DB-F21F-42C2-9C0E-3024F565E0E1}" dt="2024-05-13T14:54:39.091" v="59" actId="47"/>
        <pc:sldMkLst>
          <pc:docMk/>
          <pc:sldMk cId="4271404311" sldId="1161"/>
        </pc:sldMkLst>
      </pc:sldChg>
      <pc:sldChg chg="addSp delSp modSp">
        <pc:chgData name="Benjamin Gerald Holzman" userId="c8f3f3b5-bbd1-4fdf-8bf7-d41b1e7cc181" providerId="ADAL" clId="{8499D2DB-F21F-42C2-9C0E-3024F565E0E1}" dt="2024-05-13T14:54:51.292" v="61"/>
        <pc:sldMkLst>
          <pc:docMk/>
          <pc:sldMk cId="2454607246" sldId="1205"/>
        </pc:sldMkLst>
        <pc:spChg chg="del">
          <ac:chgData name="Benjamin Gerald Holzman" userId="c8f3f3b5-bbd1-4fdf-8bf7-d41b1e7cc181" providerId="ADAL" clId="{8499D2DB-F21F-42C2-9C0E-3024F565E0E1}" dt="2024-05-13T14:54:51.040" v="60" actId="478"/>
          <ac:spMkLst>
            <pc:docMk/>
            <pc:sldMk cId="2454607246" sldId="1205"/>
            <ac:spMk id="2" creationId="{AD7D72B8-B49B-4066-8586-64B8A4702AD9}"/>
          </ac:spMkLst>
        </pc:spChg>
        <pc:spChg chg="del">
          <ac:chgData name="Benjamin Gerald Holzman" userId="c8f3f3b5-bbd1-4fdf-8bf7-d41b1e7cc181" providerId="ADAL" clId="{8499D2DB-F21F-42C2-9C0E-3024F565E0E1}" dt="2024-05-13T14:54:51.040" v="60" actId="478"/>
          <ac:spMkLst>
            <pc:docMk/>
            <pc:sldMk cId="2454607246" sldId="1205"/>
            <ac:spMk id="3" creationId="{511F3EE2-3F46-CD5E-DECD-98473A618D61}"/>
          </ac:spMkLst>
        </pc:spChg>
        <pc:spChg chg="del">
          <ac:chgData name="Benjamin Gerald Holzman" userId="c8f3f3b5-bbd1-4fdf-8bf7-d41b1e7cc181" providerId="ADAL" clId="{8499D2DB-F21F-42C2-9C0E-3024F565E0E1}" dt="2024-05-13T14:54:51.040" v="60" actId="478"/>
          <ac:spMkLst>
            <pc:docMk/>
            <pc:sldMk cId="2454607246" sldId="1205"/>
            <ac:spMk id="4" creationId="{E99A7296-59A8-24F0-C892-42FB01E472FE}"/>
          </ac:spMkLst>
        </pc:spChg>
        <pc:spChg chg="add mod">
          <ac:chgData name="Benjamin Gerald Holzman" userId="c8f3f3b5-bbd1-4fdf-8bf7-d41b1e7cc181" providerId="ADAL" clId="{8499D2DB-F21F-42C2-9C0E-3024F565E0E1}" dt="2024-05-13T14:54:51.292" v="61"/>
          <ac:spMkLst>
            <pc:docMk/>
            <pc:sldMk cId="2454607246" sldId="1205"/>
            <ac:spMk id="6" creationId="{0EF86109-3AF5-D22C-24A7-31DA828103A6}"/>
          </ac:spMkLst>
        </pc:spChg>
        <pc:spChg chg="add mod">
          <ac:chgData name="Benjamin Gerald Holzman" userId="c8f3f3b5-bbd1-4fdf-8bf7-d41b1e7cc181" providerId="ADAL" clId="{8499D2DB-F21F-42C2-9C0E-3024F565E0E1}" dt="2024-05-13T14:54:51.292" v="61"/>
          <ac:spMkLst>
            <pc:docMk/>
            <pc:sldMk cId="2454607246" sldId="1205"/>
            <ac:spMk id="7" creationId="{C04EE1B8-A110-6259-4E7F-365D140E77B5}"/>
          </ac:spMkLst>
        </pc:spChg>
        <pc:spChg chg="del">
          <ac:chgData name="Benjamin Gerald Holzman" userId="c8f3f3b5-bbd1-4fdf-8bf7-d41b1e7cc181" providerId="ADAL" clId="{8499D2DB-F21F-42C2-9C0E-3024F565E0E1}" dt="2024-05-13T14:54:51.040" v="60" actId="478"/>
          <ac:spMkLst>
            <pc:docMk/>
            <pc:sldMk cId="2454607246" sldId="1205"/>
            <ac:spMk id="8" creationId="{448C0167-FEED-4E0C-A416-4A013A5BDEA5}"/>
          </ac:spMkLst>
        </pc:spChg>
        <pc:spChg chg="add mod">
          <ac:chgData name="Benjamin Gerald Holzman" userId="c8f3f3b5-bbd1-4fdf-8bf7-d41b1e7cc181" providerId="ADAL" clId="{8499D2DB-F21F-42C2-9C0E-3024F565E0E1}" dt="2024-05-13T14:54:51.292" v="61"/>
          <ac:spMkLst>
            <pc:docMk/>
            <pc:sldMk cId="2454607246" sldId="1205"/>
            <ac:spMk id="10" creationId="{07D9455C-007B-7871-E937-A71C4EBA346C}"/>
          </ac:spMkLst>
        </pc:spChg>
        <pc:spChg chg="add mod">
          <ac:chgData name="Benjamin Gerald Holzman" userId="c8f3f3b5-bbd1-4fdf-8bf7-d41b1e7cc181" providerId="ADAL" clId="{8499D2DB-F21F-42C2-9C0E-3024F565E0E1}" dt="2024-05-13T14:54:51.292" v="61"/>
          <ac:spMkLst>
            <pc:docMk/>
            <pc:sldMk cId="2454607246" sldId="1205"/>
            <ac:spMk id="12" creationId="{E1E1159D-DD57-3FA1-CB4E-3658CC15795E}"/>
          </ac:spMkLst>
        </pc:spChg>
        <pc:picChg chg="add mod">
          <ac:chgData name="Benjamin Gerald Holzman" userId="c8f3f3b5-bbd1-4fdf-8bf7-d41b1e7cc181" providerId="ADAL" clId="{8499D2DB-F21F-42C2-9C0E-3024F565E0E1}" dt="2024-05-13T14:54:51.292" v="61"/>
          <ac:picMkLst>
            <pc:docMk/>
            <pc:sldMk cId="2454607246" sldId="1205"/>
            <ac:picMk id="5" creationId="{5BFDE417-057C-14C5-7F79-0B8974685DA8}"/>
          </ac:picMkLst>
        </pc:picChg>
        <pc:picChg chg="del">
          <ac:chgData name="Benjamin Gerald Holzman" userId="c8f3f3b5-bbd1-4fdf-8bf7-d41b1e7cc181" providerId="ADAL" clId="{8499D2DB-F21F-42C2-9C0E-3024F565E0E1}" dt="2024-05-13T14:54:51.040" v="60" actId="478"/>
          <ac:picMkLst>
            <pc:docMk/>
            <pc:sldMk cId="2454607246" sldId="1205"/>
            <ac:picMk id="9" creationId="{F9041E05-1834-457F-89D1-68368DF1483A}"/>
          </ac:picMkLst>
        </pc:picChg>
        <pc:picChg chg="add mod">
          <ac:chgData name="Benjamin Gerald Holzman" userId="c8f3f3b5-bbd1-4fdf-8bf7-d41b1e7cc181" providerId="ADAL" clId="{8499D2DB-F21F-42C2-9C0E-3024F565E0E1}" dt="2024-05-13T14:54:51.292" v="61"/>
          <ac:picMkLst>
            <pc:docMk/>
            <pc:sldMk cId="2454607246" sldId="1205"/>
            <ac:picMk id="11" creationId="{C012D0FC-471E-2EE6-B8E9-7410159A0C53}"/>
          </ac:picMkLst>
        </pc:picChg>
        <pc:picChg chg="del">
          <ac:chgData name="Benjamin Gerald Holzman" userId="c8f3f3b5-bbd1-4fdf-8bf7-d41b1e7cc181" providerId="ADAL" clId="{8499D2DB-F21F-42C2-9C0E-3024F565E0E1}" dt="2024-05-13T14:54:51.040" v="60" actId="478"/>
          <ac:picMkLst>
            <pc:docMk/>
            <pc:sldMk cId="2454607246" sldId="1205"/>
            <ac:picMk id="1026" creationId="{6FF2866F-37CF-4717-AFEF-25209018C3AC}"/>
          </ac:picMkLst>
        </pc:picChg>
      </pc:sldChg>
      <pc:sldChg chg="addSp delSp modSp mod">
        <pc:chgData name="Benjamin Gerald Holzman" userId="c8f3f3b5-bbd1-4fdf-8bf7-d41b1e7cc181" providerId="ADAL" clId="{8499D2DB-F21F-42C2-9C0E-3024F565E0E1}" dt="2024-05-13T15:50:02.105" v="63" actId="20577"/>
        <pc:sldMkLst>
          <pc:docMk/>
          <pc:sldMk cId="2484514048" sldId="2885"/>
        </pc:sldMkLst>
        <pc:spChg chg="del">
          <ac:chgData name="Benjamin Gerald Holzman" userId="c8f3f3b5-bbd1-4fdf-8bf7-d41b1e7cc181" providerId="ADAL" clId="{8499D2DB-F21F-42C2-9C0E-3024F565E0E1}" dt="2024-05-13T14:54:07.004" v="6" actId="478"/>
          <ac:spMkLst>
            <pc:docMk/>
            <pc:sldMk cId="2484514048" sldId="2885"/>
            <ac:spMk id="2" creationId="{AD7D72B8-B49B-4066-8586-64B8A4702AD9}"/>
          </ac:spMkLst>
        </pc:spChg>
        <pc:spChg chg="add mod">
          <ac:chgData name="Benjamin Gerald Holzman" userId="c8f3f3b5-bbd1-4fdf-8bf7-d41b1e7cc181" providerId="ADAL" clId="{8499D2DB-F21F-42C2-9C0E-3024F565E0E1}" dt="2024-05-13T14:54:07.444" v="7"/>
          <ac:spMkLst>
            <pc:docMk/>
            <pc:sldMk cId="2484514048" sldId="2885"/>
            <ac:spMk id="6" creationId="{9EC163D3-FB1A-89B1-293B-FB792262C43D}"/>
          </ac:spMkLst>
        </pc:spChg>
        <pc:spChg chg="add mod">
          <ac:chgData name="Benjamin Gerald Holzman" userId="c8f3f3b5-bbd1-4fdf-8bf7-d41b1e7cc181" providerId="ADAL" clId="{8499D2DB-F21F-42C2-9C0E-3024F565E0E1}" dt="2024-05-13T14:54:07.444" v="7"/>
          <ac:spMkLst>
            <pc:docMk/>
            <pc:sldMk cId="2484514048" sldId="2885"/>
            <ac:spMk id="7" creationId="{7DD196A5-514B-FC82-07E6-FF86C73918E3}"/>
          </ac:spMkLst>
        </pc:spChg>
        <pc:spChg chg="del">
          <ac:chgData name="Benjamin Gerald Holzman" userId="c8f3f3b5-bbd1-4fdf-8bf7-d41b1e7cc181" providerId="ADAL" clId="{8499D2DB-F21F-42C2-9C0E-3024F565E0E1}" dt="2024-05-13T14:54:07.004" v="6" actId="478"/>
          <ac:spMkLst>
            <pc:docMk/>
            <pc:sldMk cId="2484514048" sldId="2885"/>
            <ac:spMk id="8" creationId="{448C0167-FEED-4E0C-A416-4A013A5BDEA5}"/>
          </ac:spMkLst>
        </pc:spChg>
        <pc:spChg chg="add mod">
          <ac:chgData name="Benjamin Gerald Holzman" userId="c8f3f3b5-bbd1-4fdf-8bf7-d41b1e7cc181" providerId="ADAL" clId="{8499D2DB-F21F-42C2-9C0E-3024F565E0E1}" dt="2024-05-13T15:50:02.105" v="63" actId="20577"/>
          <ac:spMkLst>
            <pc:docMk/>
            <pc:sldMk cId="2484514048" sldId="2885"/>
            <ac:spMk id="11" creationId="{59CBAC69-06BF-E3E8-6564-3C9AEF726FC4}"/>
          </ac:spMkLst>
        </pc:spChg>
        <pc:picChg chg="add del">
          <ac:chgData name="Benjamin Gerald Holzman" userId="c8f3f3b5-bbd1-4fdf-8bf7-d41b1e7cc181" providerId="ADAL" clId="{8499D2DB-F21F-42C2-9C0E-3024F565E0E1}" dt="2024-05-13T14:53:34.577" v="2" actId="22"/>
          <ac:picMkLst>
            <pc:docMk/>
            <pc:sldMk cId="2484514048" sldId="2885"/>
            <ac:picMk id="4" creationId="{7D833DEA-899C-12FA-0452-A75A8EBA0704}"/>
          </ac:picMkLst>
        </pc:picChg>
        <pc:picChg chg="add mod">
          <ac:chgData name="Benjamin Gerald Holzman" userId="c8f3f3b5-bbd1-4fdf-8bf7-d41b1e7cc181" providerId="ADAL" clId="{8499D2DB-F21F-42C2-9C0E-3024F565E0E1}" dt="2024-05-13T14:54:07.444" v="7"/>
          <ac:picMkLst>
            <pc:docMk/>
            <pc:sldMk cId="2484514048" sldId="2885"/>
            <ac:picMk id="5" creationId="{5240BBD8-5B49-27FB-8AAF-7BADBA27D9E9}"/>
          </ac:picMkLst>
        </pc:picChg>
        <pc:picChg chg="del">
          <ac:chgData name="Benjamin Gerald Holzman" userId="c8f3f3b5-bbd1-4fdf-8bf7-d41b1e7cc181" providerId="ADAL" clId="{8499D2DB-F21F-42C2-9C0E-3024F565E0E1}" dt="2024-05-13T14:54:07.004" v="6" actId="478"/>
          <ac:picMkLst>
            <pc:docMk/>
            <pc:sldMk cId="2484514048" sldId="2885"/>
            <ac:picMk id="9" creationId="{F9041E05-1834-457F-89D1-68368DF1483A}"/>
          </ac:picMkLst>
        </pc:picChg>
        <pc:picChg chg="add mod">
          <ac:chgData name="Benjamin Gerald Holzman" userId="c8f3f3b5-bbd1-4fdf-8bf7-d41b1e7cc181" providerId="ADAL" clId="{8499D2DB-F21F-42C2-9C0E-3024F565E0E1}" dt="2024-05-13T14:54:07.444" v="7"/>
          <ac:picMkLst>
            <pc:docMk/>
            <pc:sldMk cId="2484514048" sldId="2885"/>
            <ac:picMk id="10" creationId="{8CD736B1-BCEE-65DB-55F5-4B33673D1345}"/>
          </ac:picMkLst>
        </pc:picChg>
        <pc:picChg chg="del">
          <ac:chgData name="Benjamin Gerald Holzman" userId="c8f3f3b5-bbd1-4fdf-8bf7-d41b1e7cc181" providerId="ADAL" clId="{8499D2DB-F21F-42C2-9C0E-3024F565E0E1}" dt="2024-05-13T14:54:07.004" v="6" actId="478"/>
          <ac:picMkLst>
            <pc:docMk/>
            <pc:sldMk cId="2484514048" sldId="2885"/>
            <ac:picMk id="1026" creationId="{6FF2866F-37CF-4717-AFEF-25209018C3AC}"/>
          </ac:picMkLst>
        </pc:picChg>
      </pc:sldChg>
    </pc:docChg>
  </pc:docChgLst>
  <pc:docChgLst>
    <pc:chgData name="Nargis Ryskulova" userId="f7f7aeb8-422d-4ff0-a11d-05e79accf511" providerId="ADAL" clId="{D9716167-AF6F-4E6F-AF03-7BDA68AA7F63}"/>
    <pc:docChg chg="undo custSel addSld delSld modSld addSection delSection modSection">
      <pc:chgData name="Nargis Ryskulova" userId="f7f7aeb8-422d-4ff0-a11d-05e79accf511" providerId="ADAL" clId="{D9716167-AF6F-4E6F-AF03-7BDA68AA7F63}" dt="2024-04-30T20:10:10.441" v="34"/>
      <pc:docMkLst>
        <pc:docMk/>
      </pc:docMkLst>
      <pc:sldChg chg="add del">
        <pc:chgData name="Nargis Ryskulova" userId="f7f7aeb8-422d-4ff0-a11d-05e79accf511" providerId="ADAL" clId="{D9716167-AF6F-4E6F-AF03-7BDA68AA7F63}" dt="2024-04-30T20:10:02.600" v="33" actId="47"/>
        <pc:sldMkLst>
          <pc:docMk/>
          <pc:sldMk cId="3031721613" sldId="349"/>
        </pc:sldMkLst>
      </pc:sldChg>
      <pc:sldChg chg="add del">
        <pc:chgData name="Nargis Ryskulova" userId="f7f7aeb8-422d-4ff0-a11d-05e79accf511" providerId="ADAL" clId="{D9716167-AF6F-4E6F-AF03-7BDA68AA7F63}" dt="2024-04-30T20:10:02.600" v="33" actId="47"/>
        <pc:sldMkLst>
          <pc:docMk/>
          <pc:sldMk cId="2454607246" sldId="1205"/>
        </pc:sldMkLst>
      </pc:sldChg>
      <pc:sldChg chg="add del">
        <pc:chgData name="Nargis Ryskulova" userId="f7f7aeb8-422d-4ff0-a11d-05e79accf511" providerId="ADAL" clId="{D9716167-AF6F-4E6F-AF03-7BDA68AA7F63}" dt="2024-04-30T20:10:02.600" v="33" actId="47"/>
        <pc:sldMkLst>
          <pc:docMk/>
          <pc:sldMk cId="1092889134" sldId="2804"/>
        </pc:sldMkLst>
      </pc:sldChg>
      <pc:sldChg chg="add del">
        <pc:chgData name="Nargis Ryskulova" userId="f7f7aeb8-422d-4ff0-a11d-05e79accf511" providerId="ADAL" clId="{D9716167-AF6F-4E6F-AF03-7BDA68AA7F63}" dt="2024-04-30T20:10:02.600" v="33" actId="47"/>
        <pc:sldMkLst>
          <pc:docMk/>
          <pc:sldMk cId="1367574821" sldId="2808"/>
        </pc:sldMkLst>
      </pc:sldChg>
      <pc:sldChg chg="add del">
        <pc:chgData name="Nargis Ryskulova" userId="f7f7aeb8-422d-4ff0-a11d-05e79accf511" providerId="ADAL" clId="{D9716167-AF6F-4E6F-AF03-7BDA68AA7F63}" dt="2024-04-30T20:10:02.600" v="33" actId="47"/>
        <pc:sldMkLst>
          <pc:docMk/>
          <pc:sldMk cId="2507000488" sldId="2816"/>
        </pc:sldMkLst>
      </pc:sldChg>
      <pc:sldChg chg="add del modAnim">
        <pc:chgData name="Nargis Ryskulova" userId="f7f7aeb8-422d-4ff0-a11d-05e79accf511" providerId="ADAL" clId="{D9716167-AF6F-4E6F-AF03-7BDA68AA7F63}" dt="2024-04-30T20:10:02.600" v="33" actId="47"/>
        <pc:sldMkLst>
          <pc:docMk/>
          <pc:sldMk cId="1307847254" sldId="2817"/>
        </pc:sldMkLst>
      </pc:sldChg>
      <pc:sldChg chg="add del">
        <pc:chgData name="Nargis Ryskulova" userId="f7f7aeb8-422d-4ff0-a11d-05e79accf511" providerId="ADAL" clId="{D9716167-AF6F-4E6F-AF03-7BDA68AA7F63}" dt="2024-04-30T20:10:02.600" v="33" actId="47"/>
        <pc:sldMkLst>
          <pc:docMk/>
          <pc:sldMk cId="1276515519" sldId="2830"/>
        </pc:sldMkLst>
      </pc:sldChg>
      <pc:sldChg chg="add del modAnim">
        <pc:chgData name="Nargis Ryskulova" userId="f7f7aeb8-422d-4ff0-a11d-05e79accf511" providerId="ADAL" clId="{D9716167-AF6F-4E6F-AF03-7BDA68AA7F63}" dt="2024-04-30T20:10:02.600" v="33" actId="47"/>
        <pc:sldMkLst>
          <pc:docMk/>
          <pc:sldMk cId="3185788065" sldId="2833"/>
        </pc:sldMkLst>
      </pc:sldChg>
      <pc:sldChg chg="add del modAnim">
        <pc:chgData name="Nargis Ryskulova" userId="f7f7aeb8-422d-4ff0-a11d-05e79accf511" providerId="ADAL" clId="{D9716167-AF6F-4E6F-AF03-7BDA68AA7F63}" dt="2024-04-30T20:10:10.441" v="34"/>
        <pc:sldMkLst>
          <pc:docMk/>
          <pc:sldMk cId="1371988115" sldId="2834"/>
        </pc:sldMkLst>
      </pc:sldChg>
      <pc:sldChg chg="modSp add del mod modAnim">
        <pc:chgData name="Nargis Ryskulova" userId="f7f7aeb8-422d-4ff0-a11d-05e79accf511" providerId="ADAL" clId="{D9716167-AF6F-4E6F-AF03-7BDA68AA7F63}" dt="2024-04-30T20:10:02.600" v="33" actId="47"/>
        <pc:sldMkLst>
          <pc:docMk/>
          <pc:sldMk cId="457297098" sldId="2835"/>
        </pc:sldMkLst>
        <pc:grpChg chg="mod">
          <ac:chgData name="Nargis Ryskulova" userId="f7f7aeb8-422d-4ff0-a11d-05e79accf511" providerId="ADAL" clId="{D9716167-AF6F-4E6F-AF03-7BDA68AA7F63}" dt="2024-04-30T20:05:09.096" v="27" actId="1076"/>
          <ac:grpSpMkLst>
            <pc:docMk/>
            <pc:sldMk cId="457297098" sldId="2835"/>
            <ac:grpSpMk id="2" creationId="{19264857-3AF5-9313-F233-0C51909F1548}"/>
          </ac:grpSpMkLst>
        </pc:grpChg>
      </pc:sldChg>
      <pc:sldChg chg="add del modAnim">
        <pc:chgData name="Nargis Ryskulova" userId="f7f7aeb8-422d-4ff0-a11d-05e79accf511" providerId="ADAL" clId="{D9716167-AF6F-4E6F-AF03-7BDA68AA7F63}" dt="2024-04-30T20:10:02.600" v="33" actId="47"/>
        <pc:sldMkLst>
          <pc:docMk/>
          <pc:sldMk cId="3941796434" sldId="2836"/>
        </pc:sldMkLst>
      </pc:sldChg>
      <pc:sldChg chg="add del modAnim">
        <pc:chgData name="Nargis Ryskulova" userId="f7f7aeb8-422d-4ff0-a11d-05e79accf511" providerId="ADAL" clId="{D9716167-AF6F-4E6F-AF03-7BDA68AA7F63}" dt="2024-04-30T20:10:02.600" v="33" actId="47"/>
        <pc:sldMkLst>
          <pc:docMk/>
          <pc:sldMk cId="1341861410" sldId="2837"/>
        </pc:sldMkLst>
      </pc:sldChg>
      <pc:sldChg chg="add del">
        <pc:chgData name="Nargis Ryskulova" userId="f7f7aeb8-422d-4ff0-a11d-05e79accf511" providerId="ADAL" clId="{D9716167-AF6F-4E6F-AF03-7BDA68AA7F63}" dt="2024-04-30T20:10:02.600" v="33" actId="47"/>
        <pc:sldMkLst>
          <pc:docMk/>
          <pc:sldMk cId="1531543434" sldId="2838"/>
        </pc:sldMkLst>
      </pc:sldChg>
      <pc:sldChg chg="add del modAnim">
        <pc:chgData name="Nargis Ryskulova" userId="f7f7aeb8-422d-4ff0-a11d-05e79accf511" providerId="ADAL" clId="{D9716167-AF6F-4E6F-AF03-7BDA68AA7F63}" dt="2024-04-30T20:10:02.600" v="33" actId="47"/>
        <pc:sldMkLst>
          <pc:docMk/>
          <pc:sldMk cId="74738567" sldId="2841"/>
        </pc:sldMkLst>
      </pc:sldChg>
      <pc:sldChg chg="add del modAnim">
        <pc:chgData name="Nargis Ryskulova" userId="f7f7aeb8-422d-4ff0-a11d-05e79accf511" providerId="ADAL" clId="{D9716167-AF6F-4E6F-AF03-7BDA68AA7F63}" dt="2024-04-30T20:10:02.600" v="33" actId="47"/>
        <pc:sldMkLst>
          <pc:docMk/>
          <pc:sldMk cId="590763529" sldId="2842"/>
        </pc:sldMkLst>
      </pc:sldChg>
      <pc:sldChg chg="add del modAnim">
        <pc:chgData name="Nargis Ryskulova" userId="f7f7aeb8-422d-4ff0-a11d-05e79accf511" providerId="ADAL" clId="{D9716167-AF6F-4E6F-AF03-7BDA68AA7F63}" dt="2024-04-30T20:10:02.600" v="33" actId="47"/>
        <pc:sldMkLst>
          <pc:docMk/>
          <pc:sldMk cId="3679333857" sldId="2843"/>
        </pc:sldMkLst>
      </pc:sldChg>
      <pc:sldChg chg="add del">
        <pc:chgData name="Nargis Ryskulova" userId="f7f7aeb8-422d-4ff0-a11d-05e79accf511" providerId="ADAL" clId="{D9716167-AF6F-4E6F-AF03-7BDA68AA7F63}" dt="2024-04-30T20:10:02.600" v="33" actId="47"/>
        <pc:sldMkLst>
          <pc:docMk/>
          <pc:sldMk cId="402938364" sldId="2844"/>
        </pc:sldMkLst>
      </pc:sldChg>
      <pc:sldChg chg="add del modAnim">
        <pc:chgData name="Nargis Ryskulova" userId="f7f7aeb8-422d-4ff0-a11d-05e79accf511" providerId="ADAL" clId="{D9716167-AF6F-4E6F-AF03-7BDA68AA7F63}" dt="2024-04-30T20:10:02.600" v="33" actId="47"/>
        <pc:sldMkLst>
          <pc:docMk/>
          <pc:sldMk cId="4085906993" sldId="2847"/>
        </pc:sldMkLst>
      </pc:sldChg>
      <pc:sldChg chg="add del modAnim">
        <pc:chgData name="Nargis Ryskulova" userId="f7f7aeb8-422d-4ff0-a11d-05e79accf511" providerId="ADAL" clId="{D9716167-AF6F-4E6F-AF03-7BDA68AA7F63}" dt="2024-04-30T20:10:02.600" v="33" actId="47"/>
        <pc:sldMkLst>
          <pc:docMk/>
          <pc:sldMk cId="949359536" sldId="2848"/>
        </pc:sldMkLst>
      </pc:sldChg>
      <pc:sldChg chg="add del modAnim">
        <pc:chgData name="Nargis Ryskulova" userId="f7f7aeb8-422d-4ff0-a11d-05e79accf511" providerId="ADAL" clId="{D9716167-AF6F-4E6F-AF03-7BDA68AA7F63}" dt="2024-04-30T20:10:02.600" v="33" actId="47"/>
        <pc:sldMkLst>
          <pc:docMk/>
          <pc:sldMk cId="45892483" sldId="2849"/>
        </pc:sldMkLst>
      </pc:sldChg>
      <pc:sldChg chg="add del modAnim">
        <pc:chgData name="Nargis Ryskulova" userId="f7f7aeb8-422d-4ff0-a11d-05e79accf511" providerId="ADAL" clId="{D9716167-AF6F-4E6F-AF03-7BDA68AA7F63}" dt="2024-04-30T20:10:02.600" v="33" actId="47"/>
        <pc:sldMkLst>
          <pc:docMk/>
          <pc:sldMk cId="1037039013" sldId="2850"/>
        </pc:sldMkLst>
      </pc:sldChg>
      <pc:sldChg chg="add del modAnim">
        <pc:chgData name="Nargis Ryskulova" userId="f7f7aeb8-422d-4ff0-a11d-05e79accf511" providerId="ADAL" clId="{D9716167-AF6F-4E6F-AF03-7BDA68AA7F63}" dt="2024-04-30T20:10:02.600" v="33" actId="47"/>
        <pc:sldMkLst>
          <pc:docMk/>
          <pc:sldMk cId="2522904719" sldId="2851"/>
        </pc:sldMkLst>
      </pc:sldChg>
      <pc:sldChg chg="add del modAnim">
        <pc:chgData name="Nargis Ryskulova" userId="f7f7aeb8-422d-4ff0-a11d-05e79accf511" providerId="ADAL" clId="{D9716167-AF6F-4E6F-AF03-7BDA68AA7F63}" dt="2024-04-30T20:10:02.600" v="33" actId="47"/>
        <pc:sldMkLst>
          <pc:docMk/>
          <pc:sldMk cId="921797588" sldId="2852"/>
        </pc:sldMkLst>
      </pc:sldChg>
      <pc:sldChg chg="add del">
        <pc:chgData name="Nargis Ryskulova" userId="f7f7aeb8-422d-4ff0-a11d-05e79accf511" providerId="ADAL" clId="{D9716167-AF6F-4E6F-AF03-7BDA68AA7F63}" dt="2024-04-30T20:10:02.600" v="33" actId="47"/>
        <pc:sldMkLst>
          <pc:docMk/>
          <pc:sldMk cId="4044237353" sldId="2853"/>
        </pc:sldMkLst>
      </pc:sldChg>
      <pc:sldChg chg="add del modAnim">
        <pc:chgData name="Nargis Ryskulova" userId="f7f7aeb8-422d-4ff0-a11d-05e79accf511" providerId="ADAL" clId="{D9716167-AF6F-4E6F-AF03-7BDA68AA7F63}" dt="2024-04-30T20:10:02.600" v="33" actId="47"/>
        <pc:sldMkLst>
          <pc:docMk/>
          <pc:sldMk cId="3845820082" sldId="2856"/>
        </pc:sldMkLst>
      </pc:sldChg>
      <pc:sldChg chg="add del modAnim">
        <pc:chgData name="Nargis Ryskulova" userId="f7f7aeb8-422d-4ff0-a11d-05e79accf511" providerId="ADAL" clId="{D9716167-AF6F-4E6F-AF03-7BDA68AA7F63}" dt="2024-04-30T20:10:02.600" v="33" actId="47"/>
        <pc:sldMkLst>
          <pc:docMk/>
          <pc:sldMk cId="1619459695" sldId="2857"/>
        </pc:sldMkLst>
      </pc:sldChg>
      <pc:sldChg chg="add del modAnim">
        <pc:chgData name="Nargis Ryskulova" userId="f7f7aeb8-422d-4ff0-a11d-05e79accf511" providerId="ADAL" clId="{D9716167-AF6F-4E6F-AF03-7BDA68AA7F63}" dt="2024-04-30T20:10:02.600" v="33" actId="47"/>
        <pc:sldMkLst>
          <pc:docMk/>
          <pc:sldMk cId="1109696607" sldId="2858"/>
        </pc:sldMkLst>
      </pc:sldChg>
      <pc:sldChg chg="add del modAnim">
        <pc:chgData name="Nargis Ryskulova" userId="f7f7aeb8-422d-4ff0-a11d-05e79accf511" providerId="ADAL" clId="{D9716167-AF6F-4E6F-AF03-7BDA68AA7F63}" dt="2024-04-30T20:10:02.600" v="33" actId="47"/>
        <pc:sldMkLst>
          <pc:docMk/>
          <pc:sldMk cId="4101003690" sldId="2859"/>
        </pc:sldMkLst>
      </pc:sldChg>
      <pc:sldChg chg="add del modAnim">
        <pc:chgData name="Nargis Ryskulova" userId="f7f7aeb8-422d-4ff0-a11d-05e79accf511" providerId="ADAL" clId="{D9716167-AF6F-4E6F-AF03-7BDA68AA7F63}" dt="2024-04-30T20:10:02.600" v="33" actId="47"/>
        <pc:sldMkLst>
          <pc:docMk/>
          <pc:sldMk cId="4228172879" sldId="2860"/>
        </pc:sldMkLst>
      </pc:sldChg>
      <pc:sldChg chg="add del modAnim">
        <pc:chgData name="Nargis Ryskulova" userId="f7f7aeb8-422d-4ff0-a11d-05e79accf511" providerId="ADAL" clId="{D9716167-AF6F-4E6F-AF03-7BDA68AA7F63}" dt="2024-04-30T20:10:02.600" v="33" actId="47"/>
        <pc:sldMkLst>
          <pc:docMk/>
          <pc:sldMk cId="419115150" sldId="2861"/>
        </pc:sldMkLst>
      </pc:sldChg>
      <pc:sldChg chg="add del modAnim">
        <pc:chgData name="Nargis Ryskulova" userId="f7f7aeb8-422d-4ff0-a11d-05e79accf511" providerId="ADAL" clId="{D9716167-AF6F-4E6F-AF03-7BDA68AA7F63}" dt="2024-04-30T20:10:02.600" v="33" actId="47"/>
        <pc:sldMkLst>
          <pc:docMk/>
          <pc:sldMk cId="561590873" sldId="2862"/>
        </pc:sldMkLst>
      </pc:sldChg>
      <pc:sldChg chg="add del">
        <pc:chgData name="Nargis Ryskulova" userId="f7f7aeb8-422d-4ff0-a11d-05e79accf511" providerId="ADAL" clId="{D9716167-AF6F-4E6F-AF03-7BDA68AA7F63}" dt="2024-04-30T20:10:02.600" v="33" actId="47"/>
        <pc:sldMkLst>
          <pc:docMk/>
          <pc:sldMk cId="3077550915" sldId="2863"/>
        </pc:sldMkLst>
      </pc:sldChg>
      <pc:sldChg chg="add del modAnim">
        <pc:chgData name="Nargis Ryskulova" userId="f7f7aeb8-422d-4ff0-a11d-05e79accf511" providerId="ADAL" clId="{D9716167-AF6F-4E6F-AF03-7BDA68AA7F63}" dt="2024-04-30T20:10:02.600" v="33" actId="47"/>
        <pc:sldMkLst>
          <pc:docMk/>
          <pc:sldMk cId="4103787960" sldId="2866"/>
        </pc:sldMkLst>
      </pc:sldChg>
      <pc:sldChg chg="add del">
        <pc:chgData name="Nargis Ryskulova" userId="f7f7aeb8-422d-4ff0-a11d-05e79accf511" providerId="ADAL" clId="{D9716167-AF6F-4E6F-AF03-7BDA68AA7F63}" dt="2024-04-30T20:10:02.600" v="33" actId="47"/>
        <pc:sldMkLst>
          <pc:docMk/>
          <pc:sldMk cId="956416484" sldId="2867"/>
        </pc:sldMkLst>
      </pc:sldChg>
      <pc:sldChg chg="add del">
        <pc:chgData name="Nargis Ryskulova" userId="f7f7aeb8-422d-4ff0-a11d-05e79accf511" providerId="ADAL" clId="{D9716167-AF6F-4E6F-AF03-7BDA68AA7F63}" dt="2024-04-30T20:10:02.600" v="33" actId="47"/>
        <pc:sldMkLst>
          <pc:docMk/>
          <pc:sldMk cId="2208225284" sldId="2868"/>
        </pc:sldMkLst>
      </pc:sldChg>
      <pc:sldChg chg="add del">
        <pc:chgData name="Nargis Ryskulova" userId="f7f7aeb8-422d-4ff0-a11d-05e79accf511" providerId="ADAL" clId="{D9716167-AF6F-4E6F-AF03-7BDA68AA7F63}" dt="2024-04-30T20:10:02.600" v="33" actId="47"/>
        <pc:sldMkLst>
          <pc:docMk/>
          <pc:sldMk cId="2484514048" sldId="2885"/>
        </pc:sldMkLst>
      </pc:sldChg>
      <pc:sldChg chg="add del">
        <pc:chgData name="Nargis Ryskulova" userId="f7f7aeb8-422d-4ff0-a11d-05e79accf511" providerId="ADAL" clId="{D9716167-AF6F-4E6F-AF03-7BDA68AA7F63}" dt="2024-04-30T20:10:02.600" v="33" actId="47"/>
        <pc:sldMkLst>
          <pc:docMk/>
          <pc:sldMk cId="2513047928" sldId="2886"/>
        </pc:sldMkLst>
      </pc:sldChg>
      <pc:sldChg chg="modSp add del mod">
        <pc:chgData name="Nargis Ryskulova" userId="f7f7aeb8-422d-4ff0-a11d-05e79accf511" providerId="ADAL" clId="{D9716167-AF6F-4E6F-AF03-7BDA68AA7F63}" dt="2024-04-30T20:10:02.600" v="33" actId="47"/>
        <pc:sldMkLst>
          <pc:docMk/>
          <pc:sldMk cId="1712207251" sldId="2887"/>
        </pc:sldMkLst>
        <pc:spChg chg="mod">
          <ac:chgData name="Nargis Ryskulova" userId="f7f7aeb8-422d-4ff0-a11d-05e79accf511" providerId="ADAL" clId="{D9716167-AF6F-4E6F-AF03-7BDA68AA7F63}" dt="2024-04-30T19:42:42.667" v="8" actId="1076"/>
          <ac:spMkLst>
            <pc:docMk/>
            <pc:sldMk cId="1712207251" sldId="2887"/>
            <ac:spMk id="2" creationId="{81BCB365-5CE4-C58B-0958-B4F4224D56F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75F3D0-41A3-4FD7-913E-088CBB9F04F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7E9279C-0DA3-4683-955E-589BB71ADA13}">
      <dgm:prSet custT="1"/>
      <dgm:spPr/>
      <dgm:t>
        <a:bodyPr/>
        <a:lstStyle/>
        <a:p>
          <a:pPr>
            <a:lnSpc>
              <a:spcPct val="100000"/>
            </a:lnSpc>
          </a:pPr>
          <a:r>
            <a:rPr lang="en-AU" sz="1400">
              <a:solidFill>
                <a:srgbClr val="002144"/>
              </a:solidFill>
              <a:latin typeface="+mn-lt"/>
            </a:rPr>
            <a:t>1. Finalizing the review findings remains the last challenge to be addressed. It is important to follow through on this as an integral component of the review process.</a:t>
          </a:r>
          <a:endParaRPr lang="en-US" sz="1400">
            <a:solidFill>
              <a:srgbClr val="002144"/>
            </a:solidFill>
            <a:latin typeface="+mn-lt"/>
          </a:endParaRPr>
        </a:p>
      </dgm:t>
    </dgm:pt>
    <dgm:pt modelId="{4F1FCA4C-038D-4D36-B8E7-AF8F7E4082FA}" type="parTrans" cxnId="{3CA80908-6986-474B-AC98-A2A61352B78F}">
      <dgm:prSet/>
      <dgm:spPr/>
      <dgm:t>
        <a:bodyPr/>
        <a:lstStyle/>
        <a:p>
          <a:endParaRPr lang="en-US" sz="1400">
            <a:latin typeface="+mn-lt"/>
          </a:endParaRPr>
        </a:p>
      </dgm:t>
    </dgm:pt>
    <dgm:pt modelId="{CD8199B3-7A8D-4238-8E04-800BA9B9964C}" type="sibTrans" cxnId="{3CA80908-6986-474B-AC98-A2A61352B78F}">
      <dgm:prSet/>
      <dgm:spPr/>
      <dgm:t>
        <a:bodyPr/>
        <a:lstStyle/>
        <a:p>
          <a:pPr>
            <a:lnSpc>
              <a:spcPct val="100000"/>
            </a:lnSpc>
          </a:pPr>
          <a:endParaRPr lang="en-US" sz="1400">
            <a:latin typeface="+mn-lt"/>
          </a:endParaRPr>
        </a:p>
      </dgm:t>
    </dgm:pt>
    <dgm:pt modelId="{8DBC2018-D716-4640-86B9-1682FEF68BA4}">
      <dgm:prSet custT="1"/>
      <dgm:spPr/>
      <dgm:t>
        <a:bodyPr/>
        <a:lstStyle/>
        <a:p>
          <a:pPr>
            <a:lnSpc>
              <a:spcPct val="100000"/>
            </a:lnSpc>
          </a:pPr>
          <a:r>
            <a:rPr lang="en-AU" sz="1400">
              <a:latin typeface="+mn-lt"/>
            </a:rPr>
            <a:t>2. Identified investment priorities must be translated into measures addressing the specific purposes of the review which could include specifying the lead agency role in the country, advising on the country strategy and action plan, and the preparation of projects encompassing either of these purposes, or some combination of them all.</a:t>
          </a:r>
          <a:endParaRPr lang="en-US" sz="1400">
            <a:latin typeface="+mn-lt"/>
          </a:endParaRPr>
        </a:p>
      </dgm:t>
    </dgm:pt>
    <dgm:pt modelId="{5C643449-0677-4AC4-A279-C752DA736113}" type="parTrans" cxnId="{A64B85E6-1388-4138-8E8D-D81A145C5D84}">
      <dgm:prSet/>
      <dgm:spPr/>
      <dgm:t>
        <a:bodyPr/>
        <a:lstStyle/>
        <a:p>
          <a:endParaRPr lang="en-US" sz="1400">
            <a:latin typeface="+mn-lt"/>
          </a:endParaRPr>
        </a:p>
      </dgm:t>
    </dgm:pt>
    <dgm:pt modelId="{9279A141-CDD7-403E-9F12-06C3223CC634}" type="sibTrans" cxnId="{A64B85E6-1388-4138-8E8D-D81A145C5D84}">
      <dgm:prSet/>
      <dgm:spPr/>
      <dgm:t>
        <a:bodyPr/>
        <a:lstStyle/>
        <a:p>
          <a:pPr>
            <a:lnSpc>
              <a:spcPct val="100000"/>
            </a:lnSpc>
          </a:pPr>
          <a:endParaRPr lang="en-US" sz="1400">
            <a:latin typeface="+mn-lt"/>
          </a:endParaRPr>
        </a:p>
      </dgm:t>
    </dgm:pt>
    <dgm:pt modelId="{DB27D8EE-A50A-4413-BDB5-ABCB83AE5998}">
      <dgm:prSet custT="1"/>
      <dgm:spPr/>
      <dgm:t>
        <a:bodyPr/>
        <a:lstStyle/>
        <a:p>
          <a:pPr>
            <a:lnSpc>
              <a:spcPct val="100000"/>
            </a:lnSpc>
          </a:pPr>
          <a:r>
            <a:rPr lang="en-AU" sz="1400">
              <a:solidFill>
                <a:srgbClr val="002144"/>
              </a:solidFill>
              <a:latin typeface="+mn-lt"/>
            </a:rPr>
            <a:t>3. A formal workshop should then be held with all review participants to reach an official consensus on the implementation of review's findings, followed up by further discussions with senior officials and Ministers to ensure final agreement on the consensus reached.</a:t>
          </a:r>
          <a:endParaRPr lang="en-US" sz="1400">
            <a:solidFill>
              <a:srgbClr val="002144"/>
            </a:solidFill>
            <a:latin typeface="+mn-lt"/>
          </a:endParaRPr>
        </a:p>
      </dgm:t>
    </dgm:pt>
    <dgm:pt modelId="{93C1F2EB-DE0E-4D94-A6A4-4E585A940D28}" type="parTrans" cxnId="{A7E5886F-A354-4491-9E21-997F08C26458}">
      <dgm:prSet/>
      <dgm:spPr/>
      <dgm:t>
        <a:bodyPr/>
        <a:lstStyle/>
        <a:p>
          <a:endParaRPr lang="en-US" sz="1400">
            <a:latin typeface="+mn-lt"/>
          </a:endParaRPr>
        </a:p>
      </dgm:t>
    </dgm:pt>
    <dgm:pt modelId="{E0F39AAB-4AD4-4C8C-9685-0B93FB98F808}" type="sibTrans" cxnId="{A7E5886F-A354-4491-9E21-997F08C26458}">
      <dgm:prSet/>
      <dgm:spPr/>
      <dgm:t>
        <a:bodyPr/>
        <a:lstStyle/>
        <a:p>
          <a:pPr>
            <a:lnSpc>
              <a:spcPct val="100000"/>
            </a:lnSpc>
          </a:pPr>
          <a:endParaRPr lang="en-US" sz="1400">
            <a:latin typeface="+mn-lt"/>
          </a:endParaRPr>
        </a:p>
      </dgm:t>
    </dgm:pt>
    <dgm:pt modelId="{EB7A5132-F8EB-4311-B695-D837508AD6A6}">
      <dgm:prSet custT="1"/>
      <dgm:spPr/>
      <dgm:t>
        <a:bodyPr/>
        <a:lstStyle/>
        <a:p>
          <a:pPr>
            <a:lnSpc>
              <a:spcPct val="100000"/>
            </a:lnSpc>
          </a:pPr>
          <a:r>
            <a:rPr lang="en-AU" sz="1400">
              <a:solidFill>
                <a:srgbClr val="002144"/>
              </a:solidFill>
              <a:latin typeface="+mn-lt"/>
            </a:rPr>
            <a:t>4. Available funding sources and related budgetary processes for the implementation of agreed measures to be taken must be confirmed.</a:t>
          </a:r>
          <a:endParaRPr lang="en-US" sz="1400">
            <a:solidFill>
              <a:srgbClr val="002144"/>
            </a:solidFill>
            <a:latin typeface="+mn-lt"/>
          </a:endParaRPr>
        </a:p>
      </dgm:t>
    </dgm:pt>
    <dgm:pt modelId="{09FC97EB-2E2C-471E-A80E-61CF777C336D}" type="parTrans" cxnId="{0F1D70A8-13BD-41F3-983E-30ED90303786}">
      <dgm:prSet/>
      <dgm:spPr/>
      <dgm:t>
        <a:bodyPr/>
        <a:lstStyle/>
        <a:p>
          <a:endParaRPr lang="en-US" sz="1400">
            <a:latin typeface="+mn-lt"/>
          </a:endParaRPr>
        </a:p>
      </dgm:t>
    </dgm:pt>
    <dgm:pt modelId="{C030F625-C980-4F33-857F-41B12B2059EB}" type="sibTrans" cxnId="{0F1D70A8-13BD-41F3-983E-30ED90303786}">
      <dgm:prSet/>
      <dgm:spPr/>
      <dgm:t>
        <a:bodyPr/>
        <a:lstStyle/>
        <a:p>
          <a:endParaRPr lang="en-US" sz="1400">
            <a:latin typeface="+mn-lt"/>
          </a:endParaRPr>
        </a:p>
      </dgm:t>
    </dgm:pt>
    <dgm:pt modelId="{643E1270-2F5B-4675-94CB-66509ED4D9CA}" type="pres">
      <dgm:prSet presAssocID="{8E75F3D0-41A3-4FD7-913E-088CBB9F04FD}" presName="root" presStyleCnt="0">
        <dgm:presLayoutVars>
          <dgm:dir/>
          <dgm:resizeHandles val="exact"/>
        </dgm:presLayoutVars>
      </dgm:prSet>
      <dgm:spPr/>
    </dgm:pt>
    <dgm:pt modelId="{B78D8B64-555F-4F06-BB85-E902EAC9F60E}" type="pres">
      <dgm:prSet presAssocID="{8E75F3D0-41A3-4FD7-913E-088CBB9F04FD}" presName="container" presStyleCnt="0">
        <dgm:presLayoutVars>
          <dgm:dir/>
          <dgm:resizeHandles val="exact"/>
        </dgm:presLayoutVars>
      </dgm:prSet>
      <dgm:spPr/>
    </dgm:pt>
    <dgm:pt modelId="{693A1ABF-0BD9-427A-B3F9-940FA89AF982}" type="pres">
      <dgm:prSet presAssocID="{37E9279C-0DA3-4683-955E-589BB71ADA13}" presName="compNode" presStyleCnt="0"/>
      <dgm:spPr/>
    </dgm:pt>
    <dgm:pt modelId="{EFA87CC9-28AE-4E7B-A0D3-C97EE55E1EE4}" type="pres">
      <dgm:prSet presAssocID="{37E9279C-0DA3-4683-955E-589BB71ADA13}" presName="iconBgRect" presStyleLbl="bgShp" presStyleIdx="0" presStyleCnt="4"/>
      <dgm:spPr/>
    </dgm:pt>
    <dgm:pt modelId="{E89493CC-186D-4F14-9E20-A9D70DFB015E}" type="pres">
      <dgm:prSet presAssocID="{37E9279C-0DA3-4683-955E-589BB71ADA1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84690FBF-E752-48AD-AEF3-79EB2D580036}" type="pres">
      <dgm:prSet presAssocID="{37E9279C-0DA3-4683-955E-589BB71ADA13}" presName="spaceRect" presStyleCnt="0"/>
      <dgm:spPr/>
    </dgm:pt>
    <dgm:pt modelId="{F3EACCB9-5AEA-40D6-81BA-A223A241D7B3}" type="pres">
      <dgm:prSet presAssocID="{37E9279C-0DA3-4683-955E-589BB71ADA13}" presName="textRect" presStyleLbl="revTx" presStyleIdx="0" presStyleCnt="4">
        <dgm:presLayoutVars>
          <dgm:chMax val="1"/>
          <dgm:chPref val="1"/>
        </dgm:presLayoutVars>
      </dgm:prSet>
      <dgm:spPr/>
    </dgm:pt>
    <dgm:pt modelId="{6585C321-04EC-4D2B-B352-AC9EA1FC7EDF}" type="pres">
      <dgm:prSet presAssocID="{CD8199B3-7A8D-4238-8E04-800BA9B9964C}" presName="sibTrans" presStyleLbl="sibTrans2D1" presStyleIdx="0" presStyleCnt="0"/>
      <dgm:spPr/>
    </dgm:pt>
    <dgm:pt modelId="{B3738E0B-C44D-4CA5-A1EB-54A00CBE4E5C}" type="pres">
      <dgm:prSet presAssocID="{8DBC2018-D716-4640-86B9-1682FEF68BA4}" presName="compNode" presStyleCnt="0"/>
      <dgm:spPr/>
    </dgm:pt>
    <dgm:pt modelId="{60FCBE88-9879-435B-9B8A-5580C3099008}" type="pres">
      <dgm:prSet presAssocID="{8DBC2018-D716-4640-86B9-1682FEF68BA4}" presName="iconBgRect" presStyleLbl="bgShp" presStyleIdx="1" presStyleCnt="4"/>
      <dgm:spPr/>
    </dgm:pt>
    <dgm:pt modelId="{17D66CA6-2FDD-4B43-BCFB-E00FD8562907}" type="pres">
      <dgm:prSet presAssocID="{8DBC2018-D716-4640-86B9-1682FEF68BA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4F7DF61B-0C00-4FB1-BB4A-FBDB21A22A7B}" type="pres">
      <dgm:prSet presAssocID="{8DBC2018-D716-4640-86B9-1682FEF68BA4}" presName="spaceRect" presStyleCnt="0"/>
      <dgm:spPr/>
    </dgm:pt>
    <dgm:pt modelId="{B2D0ECEA-26C1-40AB-AD8A-0E9EA239AE48}" type="pres">
      <dgm:prSet presAssocID="{8DBC2018-D716-4640-86B9-1682FEF68BA4}" presName="textRect" presStyleLbl="revTx" presStyleIdx="1" presStyleCnt="4" custScaleX="114271" custLinFactNeighborX="43071">
        <dgm:presLayoutVars>
          <dgm:chMax val="1"/>
          <dgm:chPref val="1"/>
        </dgm:presLayoutVars>
      </dgm:prSet>
      <dgm:spPr/>
    </dgm:pt>
    <dgm:pt modelId="{0A4B0E43-BCEB-4CF2-81B2-546553FE0882}" type="pres">
      <dgm:prSet presAssocID="{9279A141-CDD7-403E-9F12-06C3223CC634}" presName="sibTrans" presStyleLbl="sibTrans2D1" presStyleIdx="0" presStyleCnt="0"/>
      <dgm:spPr/>
    </dgm:pt>
    <dgm:pt modelId="{5CC72412-B1CA-46FB-AB63-F75C880056DE}" type="pres">
      <dgm:prSet presAssocID="{DB27D8EE-A50A-4413-BDB5-ABCB83AE5998}" presName="compNode" presStyleCnt="0"/>
      <dgm:spPr/>
    </dgm:pt>
    <dgm:pt modelId="{93F00596-31C2-48A4-90FE-5EF499CACDC5}" type="pres">
      <dgm:prSet presAssocID="{DB27D8EE-A50A-4413-BDB5-ABCB83AE5998}" presName="iconBgRect" presStyleLbl="bgShp" presStyleIdx="2" presStyleCnt="4"/>
      <dgm:spPr/>
    </dgm:pt>
    <dgm:pt modelId="{1777211C-B9FE-4F50-BC5C-E2266C38C305}" type="pres">
      <dgm:prSet presAssocID="{DB27D8EE-A50A-4413-BDB5-ABCB83AE599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E4E3CB6C-C51A-4406-8913-CDA96146DB45}" type="pres">
      <dgm:prSet presAssocID="{DB27D8EE-A50A-4413-BDB5-ABCB83AE5998}" presName="spaceRect" presStyleCnt="0"/>
      <dgm:spPr/>
    </dgm:pt>
    <dgm:pt modelId="{B5C2B5AF-8446-4487-BD14-CCD8AF167C96}" type="pres">
      <dgm:prSet presAssocID="{DB27D8EE-A50A-4413-BDB5-ABCB83AE5998}" presName="textRect" presStyleLbl="revTx" presStyleIdx="2" presStyleCnt="4">
        <dgm:presLayoutVars>
          <dgm:chMax val="1"/>
          <dgm:chPref val="1"/>
        </dgm:presLayoutVars>
      </dgm:prSet>
      <dgm:spPr/>
    </dgm:pt>
    <dgm:pt modelId="{919C695B-0076-41BD-8816-4BD1497D9827}" type="pres">
      <dgm:prSet presAssocID="{E0F39AAB-4AD4-4C8C-9685-0B93FB98F808}" presName="sibTrans" presStyleLbl="sibTrans2D1" presStyleIdx="0" presStyleCnt="0"/>
      <dgm:spPr/>
    </dgm:pt>
    <dgm:pt modelId="{A651764C-50A5-45C9-997A-88D1FAA69653}" type="pres">
      <dgm:prSet presAssocID="{EB7A5132-F8EB-4311-B695-D837508AD6A6}" presName="compNode" presStyleCnt="0"/>
      <dgm:spPr/>
    </dgm:pt>
    <dgm:pt modelId="{7C90F07B-0F31-4121-83B3-B43687D7587D}" type="pres">
      <dgm:prSet presAssocID="{EB7A5132-F8EB-4311-B695-D837508AD6A6}" presName="iconBgRect" presStyleLbl="bgShp" presStyleIdx="3" presStyleCnt="4"/>
      <dgm:spPr/>
    </dgm:pt>
    <dgm:pt modelId="{E0B0B62F-5ED8-4411-A9B3-F6288C36B922}" type="pres">
      <dgm:prSet presAssocID="{EB7A5132-F8EB-4311-B695-D837508AD6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5E1F2F4A-2684-41BB-8CD2-9170070CC7B0}" type="pres">
      <dgm:prSet presAssocID="{EB7A5132-F8EB-4311-B695-D837508AD6A6}" presName="spaceRect" presStyleCnt="0"/>
      <dgm:spPr/>
    </dgm:pt>
    <dgm:pt modelId="{99C57288-BB8E-4D10-A2E8-4067F0095E98}" type="pres">
      <dgm:prSet presAssocID="{EB7A5132-F8EB-4311-B695-D837508AD6A6}" presName="textRect" presStyleLbl="revTx" presStyleIdx="3" presStyleCnt="4">
        <dgm:presLayoutVars>
          <dgm:chMax val="1"/>
          <dgm:chPref val="1"/>
        </dgm:presLayoutVars>
      </dgm:prSet>
      <dgm:spPr/>
    </dgm:pt>
  </dgm:ptLst>
  <dgm:cxnLst>
    <dgm:cxn modelId="{3CA80908-6986-474B-AC98-A2A61352B78F}" srcId="{8E75F3D0-41A3-4FD7-913E-088CBB9F04FD}" destId="{37E9279C-0DA3-4683-955E-589BB71ADA13}" srcOrd="0" destOrd="0" parTransId="{4F1FCA4C-038D-4D36-B8E7-AF8F7E4082FA}" sibTransId="{CD8199B3-7A8D-4238-8E04-800BA9B9964C}"/>
    <dgm:cxn modelId="{D641E137-A397-4958-82F7-3D80EA91F2FD}" type="presOf" srcId="{EB7A5132-F8EB-4311-B695-D837508AD6A6}" destId="{99C57288-BB8E-4D10-A2E8-4067F0095E98}" srcOrd="0" destOrd="0" presId="urn:microsoft.com/office/officeart/2018/2/layout/IconCircleList"/>
    <dgm:cxn modelId="{7971275E-5FA6-4329-B4EE-D6AEB365DA63}" type="presOf" srcId="{37E9279C-0DA3-4683-955E-589BB71ADA13}" destId="{F3EACCB9-5AEA-40D6-81BA-A223A241D7B3}" srcOrd="0" destOrd="0" presId="urn:microsoft.com/office/officeart/2018/2/layout/IconCircleList"/>
    <dgm:cxn modelId="{A7E5886F-A354-4491-9E21-997F08C26458}" srcId="{8E75F3D0-41A3-4FD7-913E-088CBB9F04FD}" destId="{DB27D8EE-A50A-4413-BDB5-ABCB83AE5998}" srcOrd="2" destOrd="0" parTransId="{93C1F2EB-DE0E-4D94-A6A4-4E585A940D28}" sibTransId="{E0F39AAB-4AD4-4C8C-9685-0B93FB98F808}"/>
    <dgm:cxn modelId="{EA1F9B96-2A03-4396-B98A-13B7DD3D0159}" type="presOf" srcId="{DB27D8EE-A50A-4413-BDB5-ABCB83AE5998}" destId="{B5C2B5AF-8446-4487-BD14-CCD8AF167C96}" srcOrd="0" destOrd="0" presId="urn:microsoft.com/office/officeart/2018/2/layout/IconCircleList"/>
    <dgm:cxn modelId="{0F1D70A8-13BD-41F3-983E-30ED90303786}" srcId="{8E75F3D0-41A3-4FD7-913E-088CBB9F04FD}" destId="{EB7A5132-F8EB-4311-B695-D837508AD6A6}" srcOrd="3" destOrd="0" parTransId="{09FC97EB-2E2C-471E-A80E-61CF777C336D}" sibTransId="{C030F625-C980-4F33-857F-41B12B2059EB}"/>
    <dgm:cxn modelId="{01A541AB-2A20-4C41-BC8E-328E18C2A165}" type="presOf" srcId="{E0F39AAB-4AD4-4C8C-9685-0B93FB98F808}" destId="{919C695B-0076-41BD-8816-4BD1497D9827}" srcOrd="0" destOrd="0" presId="urn:microsoft.com/office/officeart/2018/2/layout/IconCircleList"/>
    <dgm:cxn modelId="{3D9E33AF-35CF-4323-952F-621243B468B7}" type="presOf" srcId="{8E75F3D0-41A3-4FD7-913E-088CBB9F04FD}" destId="{643E1270-2F5B-4675-94CB-66509ED4D9CA}" srcOrd="0" destOrd="0" presId="urn:microsoft.com/office/officeart/2018/2/layout/IconCircleList"/>
    <dgm:cxn modelId="{B9176DC0-D37D-4449-A272-C0BD0D3E4C61}" type="presOf" srcId="{CD8199B3-7A8D-4238-8E04-800BA9B9964C}" destId="{6585C321-04EC-4D2B-B352-AC9EA1FC7EDF}" srcOrd="0" destOrd="0" presId="urn:microsoft.com/office/officeart/2018/2/layout/IconCircleList"/>
    <dgm:cxn modelId="{63A9AACA-BAA4-4A3E-85B8-283F28C279D0}" type="presOf" srcId="{8DBC2018-D716-4640-86B9-1682FEF68BA4}" destId="{B2D0ECEA-26C1-40AB-AD8A-0E9EA239AE48}" srcOrd="0" destOrd="0" presId="urn:microsoft.com/office/officeart/2018/2/layout/IconCircleList"/>
    <dgm:cxn modelId="{A64B85E6-1388-4138-8E8D-D81A145C5D84}" srcId="{8E75F3D0-41A3-4FD7-913E-088CBB9F04FD}" destId="{8DBC2018-D716-4640-86B9-1682FEF68BA4}" srcOrd="1" destOrd="0" parTransId="{5C643449-0677-4AC4-A279-C752DA736113}" sibTransId="{9279A141-CDD7-403E-9F12-06C3223CC634}"/>
    <dgm:cxn modelId="{3F87E9F4-0BDA-4CBE-B806-7AA74167EF99}" type="presOf" srcId="{9279A141-CDD7-403E-9F12-06C3223CC634}" destId="{0A4B0E43-BCEB-4CF2-81B2-546553FE0882}" srcOrd="0" destOrd="0" presId="urn:microsoft.com/office/officeart/2018/2/layout/IconCircleList"/>
    <dgm:cxn modelId="{B58D14F9-A7A8-4F35-B71B-B8C34523E741}" type="presParOf" srcId="{643E1270-2F5B-4675-94CB-66509ED4D9CA}" destId="{B78D8B64-555F-4F06-BB85-E902EAC9F60E}" srcOrd="0" destOrd="0" presId="urn:microsoft.com/office/officeart/2018/2/layout/IconCircleList"/>
    <dgm:cxn modelId="{F8621E06-DA56-495A-A760-0ED37A0BBC4C}" type="presParOf" srcId="{B78D8B64-555F-4F06-BB85-E902EAC9F60E}" destId="{693A1ABF-0BD9-427A-B3F9-940FA89AF982}" srcOrd="0" destOrd="0" presId="urn:microsoft.com/office/officeart/2018/2/layout/IconCircleList"/>
    <dgm:cxn modelId="{F3D56ECC-6BF7-4360-B967-9FBA1B28BD0F}" type="presParOf" srcId="{693A1ABF-0BD9-427A-B3F9-940FA89AF982}" destId="{EFA87CC9-28AE-4E7B-A0D3-C97EE55E1EE4}" srcOrd="0" destOrd="0" presId="urn:microsoft.com/office/officeart/2018/2/layout/IconCircleList"/>
    <dgm:cxn modelId="{D8E606BC-899D-4DC7-861E-635B9E0887D0}" type="presParOf" srcId="{693A1ABF-0BD9-427A-B3F9-940FA89AF982}" destId="{E89493CC-186D-4F14-9E20-A9D70DFB015E}" srcOrd="1" destOrd="0" presId="urn:microsoft.com/office/officeart/2018/2/layout/IconCircleList"/>
    <dgm:cxn modelId="{68B50F73-205E-4EDC-826A-AF5DF925B007}" type="presParOf" srcId="{693A1ABF-0BD9-427A-B3F9-940FA89AF982}" destId="{84690FBF-E752-48AD-AEF3-79EB2D580036}" srcOrd="2" destOrd="0" presId="urn:microsoft.com/office/officeart/2018/2/layout/IconCircleList"/>
    <dgm:cxn modelId="{5BE9D075-3071-4B12-87C6-8A1963E2FE2D}" type="presParOf" srcId="{693A1ABF-0BD9-427A-B3F9-940FA89AF982}" destId="{F3EACCB9-5AEA-40D6-81BA-A223A241D7B3}" srcOrd="3" destOrd="0" presId="urn:microsoft.com/office/officeart/2018/2/layout/IconCircleList"/>
    <dgm:cxn modelId="{4FF3A837-7DAA-4D67-B009-1B3FEF9FDFAB}" type="presParOf" srcId="{B78D8B64-555F-4F06-BB85-E902EAC9F60E}" destId="{6585C321-04EC-4D2B-B352-AC9EA1FC7EDF}" srcOrd="1" destOrd="0" presId="urn:microsoft.com/office/officeart/2018/2/layout/IconCircleList"/>
    <dgm:cxn modelId="{D7C791A5-5FBF-4351-9726-6A879C0CC310}" type="presParOf" srcId="{B78D8B64-555F-4F06-BB85-E902EAC9F60E}" destId="{B3738E0B-C44D-4CA5-A1EB-54A00CBE4E5C}" srcOrd="2" destOrd="0" presId="urn:microsoft.com/office/officeart/2018/2/layout/IconCircleList"/>
    <dgm:cxn modelId="{2F687C74-058A-47F1-A3A6-BBCD2C46C96D}" type="presParOf" srcId="{B3738E0B-C44D-4CA5-A1EB-54A00CBE4E5C}" destId="{60FCBE88-9879-435B-9B8A-5580C3099008}" srcOrd="0" destOrd="0" presId="urn:microsoft.com/office/officeart/2018/2/layout/IconCircleList"/>
    <dgm:cxn modelId="{BAE64FEA-FC4B-4FFC-9293-669F5CB066A4}" type="presParOf" srcId="{B3738E0B-C44D-4CA5-A1EB-54A00CBE4E5C}" destId="{17D66CA6-2FDD-4B43-BCFB-E00FD8562907}" srcOrd="1" destOrd="0" presId="urn:microsoft.com/office/officeart/2018/2/layout/IconCircleList"/>
    <dgm:cxn modelId="{E7632FA2-ECDC-4534-8D92-51C9244FF0A0}" type="presParOf" srcId="{B3738E0B-C44D-4CA5-A1EB-54A00CBE4E5C}" destId="{4F7DF61B-0C00-4FB1-BB4A-FBDB21A22A7B}" srcOrd="2" destOrd="0" presId="urn:microsoft.com/office/officeart/2018/2/layout/IconCircleList"/>
    <dgm:cxn modelId="{CF552D5B-FED4-4530-BF6E-5F3933A422B1}" type="presParOf" srcId="{B3738E0B-C44D-4CA5-A1EB-54A00CBE4E5C}" destId="{B2D0ECEA-26C1-40AB-AD8A-0E9EA239AE48}" srcOrd="3" destOrd="0" presId="urn:microsoft.com/office/officeart/2018/2/layout/IconCircleList"/>
    <dgm:cxn modelId="{7C74FD73-991E-44BE-A19D-744E86990DB0}" type="presParOf" srcId="{B78D8B64-555F-4F06-BB85-E902EAC9F60E}" destId="{0A4B0E43-BCEB-4CF2-81B2-546553FE0882}" srcOrd="3" destOrd="0" presId="urn:microsoft.com/office/officeart/2018/2/layout/IconCircleList"/>
    <dgm:cxn modelId="{AE4A5740-B5AB-4C09-9E5B-E0B6B477293D}" type="presParOf" srcId="{B78D8B64-555F-4F06-BB85-E902EAC9F60E}" destId="{5CC72412-B1CA-46FB-AB63-F75C880056DE}" srcOrd="4" destOrd="0" presId="urn:microsoft.com/office/officeart/2018/2/layout/IconCircleList"/>
    <dgm:cxn modelId="{85E3717E-2049-47C3-AC32-E153C3924042}" type="presParOf" srcId="{5CC72412-B1CA-46FB-AB63-F75C880056DE}" destId="{93F00596-31C2-48A4-90FE-5EF499CACDC5}" srcOrd="0" destOrd="0" presId="urn:microsoft.com/office/officeart/2018/2/layout/IconCircleList"/>
    <dgm:cxn modelId="{DD5EFC47-3CFE-4697-B33B-FEBA01AB3CF9}" type="presParOf" srcId="{5CC72412-B1CA-46FB-AB63-F75C880056DE}" destId="{1777211C-B9FE-4F50-BC5C-E2266C38C305}" srcOrd="1" destOrd="0" presId="urn:microsoft.com/office/officeart/2018/2/layout/IconCircleList"/>
    <dgm:cxn modelId="{629C1D24-2D43-4FD7-A44C-1C8A2244E8BB}" type="presParOf" srcId="{5CC72412-B1CA-46FB-AB63-F75C880056DE}" destId="{E4E3CB6C-C51A-4406-8913-CDA96146DB45}" srcOrd="2" destOrd="0" presId="urn:microsoft.com/office/officeart/2018/2/layout/IconCircleList"/>
    <dgm:cxn modelId="{901003E6-8E7F-4C1F-BDAF-E213DAAD7E10}" type="presParOf" srcId="{5CC72412-B1CA-46FB-AB63-F75C880056DE}" destId="{B5C2B5AF-8446-4487-BD14-CCD8AF167C96}" srcOrd="3" destOrd="0" presId="urn:microsoft.com/office/officeart/2018/2/layout/IconCircleList"/>
    <dgm:cxn modelId="{B16FF218-F74D-4858-98FF-5D7DC7EE30FD}" type="presParOf" srcId="{B78D8B64-555F-4F06-BB85-E902EAC9F60E}" destId="{919C695B-0076-41BD-8816-4BD1497D9827}" srcOrd="5" destOrd="0" presId="urn:microsoft.com/office/officeart/2018/2/layout/IconCircleList"/>
    <dgm:cxn modelId="{47F81CE9-2CE4-4F0C-9F7C-B5CEEB894A8C}" type="presParOf" srcId="{B78D8B64-555F-4F06-BB85-E902EAC9F60E}" destId="{A651764C-50A5-45C9-997A-88D1FAA69653}" srcOrd="6" destOrd="0" presId="urn:microsoft.com/office/officeart/2018/2/layout/IconCircleList"/>
    <dgm:cxn modelId="{3EA0FA6B-8B26-45E2-8164-4FE9DB108EB9}" type="presParOf" srcId="{A651764C-50A5-45C9-997A-88D1FAA69653}" destId="{7C90F07B-0F31-4121-83B3-B43687D7587D}" srcOrd="0" destOrd="0" presId="urn:microsoft.com/office/officeart/2018/2/layout/IconCircleList"/>
    <dgm:cxn modelId="{C3DEF3CF-AA1C-4FED-BDFC-BDF8AA761E6E}" type="presParOf" srcId="{A651764C-50A5-45C9-997A-88D1FAA69653}" destId="{E0B0B62F-5ED8-4411-A9B3-F6288C36B922}" srcOrd="1" destOrd="0" presId="urn:microsoft.com/office/officeart/2018/2/layout/IconCircleList"/>
    <dgm:cxn modelId="{0A1BD673-585A-42E9-A956-24330B71C3A8}" type="presParOf" srcId="{A651764C-50A5-45C9-997A-88D1FAA69653}" destId="{5E1F2F4A-2684-41BB-8CD2-9170070CC7B0}" srcOrd="2" destOrd="0" presId="urn:microsoft.com/office/officeart/2018/2/layout/IconCircleList"/>
    <dgm:cxn modelId="{38DE2E65-CB4A-4B68-AE36-EC3C2549C01A}" type="presParOf" srcId="{A651764C-50A5-45C9-997A-88D1FAA69653}" destId="{99C57288-BB8E-4D10-A2E8-4067F0095E98}"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87CC9-28AE-4E7B-A0D3-C97EE55E1EE4}">
      <dsp:nvSpPr>
        <dsp:cNvPr id="0" name=""/>
        <dsp:cNvSpPr/>
      </dsp:nvSpPr>
      <dsp:spPr>
        <a:xfrm>
          <a:off x="150831" y="163591"/>
          <a:ext cx="1363347" cy="13633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9493CC-186D-4F14-9E20-A9D70DFB015E}">
      <dsp:nvSpPr>
        <dsp:cNvPr id="0" name=""/>
        <dsp:cNvSpPr/>
      </dsp:nvSpPr>
      <dsp:spPr>
        <a:xfrm>
          <a:off x="437134" y="449894"/>
          <a:ext cx="790741" cy="7907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ACCB9-5AEA-40D6-81BA-A223A241D7B3}">
      <dsp:nvSpPr>
        <dsp:cNvPr id="0" name=""/>
        <dsp:cNvSpPr/>
      </dsp:nvSpPr>
      <dsp:spPr>
        <a:xfrm>
          <a:off x="1806324" y="163591"/>
          <a:ext cx="3213603" cy="1363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AU" sz="1400" kern="1200">
              <a:solidFill>
                <a:srgbClr val="002144"/>
              </a:solidFill>
              <a:latin typeface="+mn-lt"/>
            </a:rPr>
            <a:t>1. Finalizing the review findings remains the last challenge to be addressed. It is important to follow through on this as an integral component of the review process.</a:t>
          </a:r>
          <a:endParaRPr lang="en-US" sz="1400" kern="1200">
            <a:solidFill>
              <a:srgbClr val="002144"/>
            </a:solidFill>
            <a:latin typeface="+mn-lt"/>
          </a:endParaRPr>
        </a:p>
      </dsp:txBody>
      <dsp:txXfrm>
        <a:off x="1806324" y="163591"/>
        <a:ext cx="3213603" cy="1363347"/>
      </dsp:txXfrm>
    </dsp:sp>
    <dsp:sp modelId="{60FCBE88-9879-435B-9B8A-5580C3099008}">
      <dsp:nvSpPr>
        <dsp:cNvPr id="0" name=""/>
        <dsp:cNvSpPr/>
      </dsp:nvSpPr>
      <dsp:spPr>
        <a:xfrm>
          <a:off x="5579874" y="163591"/>
          <a:ext cx="1363347" cy="13633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66CA6-2FDD-4B43-BCFB-E00FD8562907}">
      <dsp:nvSpPr>
        <dsp:cNvPr id="0" name=""/>
        <dsp:cNvSpPr/>
      </dsp:nvSpPr>
      <dsp:spPr>
        <a:xfrm>
          <a:off x="5866177" y="449894"/>
          <a:ext cx="790741" cy="7907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D0ECEA-26C1-40AB-AD8A-0E9EA239AE48}">
      <dsp:nvSpPr>
        <dsp:cNvPr id="0" name=""/>
        <dsp:cNvSpPr/>
      </dsp:nvSpPr>
      <dsp:spPr>
        <a:xfrm>
          <a:off x="7156891" y="163591"/>
          <a:ext cx="3672217" cy="1363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AU" sz="1400" kern="1200">
              <a:latin typeface="+mn-lt"/>
            </a:rPr>
            <a:t>2. Identified investment priorities must be translated into measures addressing the specific purposes of the review which could include specifying the lead agency role in the country, advising on the country strategy and action plan, and the preparation of projects encompassing either of these purposes, or some combination of them all.</a:t>
          </a:r>
          <a:endParaRPr lang="en-US" sz="1400" kern="1200">
            <a:latin typeface="+mn-lt"/>
          </a:endParaRPr>
        </a:p>
      </dsp:txBody>
      <dsp:txXfrm>
        <a:off x="7156891" y="163591"/>
        <a:ext cx="3672217" cy="1363347"/>
      </dsp:txXfrm>
    </dsp:sp>
    <dsp:sp modelId="{93F00596-31C2-48A4-90FE-5EF499CACDC5}">
      <dsp:nvSpPr>
        <dsp:cNvPr id="0" name=""/>
        <dsp:cNvSpPr/>
      </dsp:nvSpPr>
      <dsp:spPr>
        <a:xfrm>
          <a:off x="150831" y="2152432"/>
          <a:ext cx="1363347" cy="13633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7211C-B9FE-4F50-BC5C-E2266C38C305}">
      <dsp:nvSpPr>
        <dsp:cNvPr id="0" name=""/>
        <dsp:cNvSpPr/>
      </dsp:nvSpPr>
      <dsp:spPr>
        <a:xfrm>
          <a:off x="437134" y="2438734"/>
          <a:ext cx="790741" cy="7907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C2B5AF-8446-4487-BD14-CCD8AF167C96}">
      <dsp:nvSpPr>
        <dsp:cNvPr id="0" name=""/>
        <dsp:cNvSpPr/>
      </dsp:nvSpPr>
      <dsp:spPr>
        <a:xfrm>
          <a:off x="1806324" y="2152432"/>
          <a:ext cx="3213603" cy="1363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AU" sz="1400" kern="1200">
              <a:solidFill>
                <a:srgbClr val="002144"/>
              </a:solidFill>
              <a:latin typeface="+mn-lt"/>
            </a:rPr>
            <a:t>3. A formal workshop should then be held with all review participants to reach an official consensus on the implementation of review's findings, followed up by further discussions with senior officials and Ministers to ensure final agreement on the consensus reached.</a:t>
          </a:r>
          <a:endParaRPr lang="en-US" sz="1400" kern="1200">
            <a:solidFill>
              <a:srgbClr val="002144"/>
            </a:solidFill>
            <a:latin typeface="+mn-lt"/>
          </a:endParaRPr>
        </a:p>
      </dsp:txBody>
      <dsp:txXfrm>
        <a:off x="1806324" y="2152432"/>
        <a:ext cx="3213603" cy="1363347"/>
      </dsp:txXfrm>
    </dsp:sp>
    <dsp:sp modelId="{7C90F07B-0F31-4121-83B3-B43687D7587D}">
      <dsp:nvSpPr>
        <dsp:cNvPr id="0" name=""/>
        <dsp:cNvSpPr/>
      </dsp:nvSpPr>
      <dsp:spPr>
        <a:xfrm>
          <a:off x="5579874" y="2152432"/>
          <a:ext cx="1363347" cy="13633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B0B62F-5ED8-4411-A9B3-F6288C36B922}">
      <dsp:nvSpPr>
        <dsp:cNvPr id="0" name=""/>
        <dsp:cNvSpPr/>
      </dsp:nvSpPr>
      <dsp:spPr>
        <a:xfrm>
          <a:off x="5866177" y="2438734"/>
          <a:ext cx="790741" cy="7907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57288-BB8E-4D10-A2E8-4067F0095E98}">
      <dsp:nvSpPr>
        <dsp:cNvPr id="0" name=""/>
        <dsp:cNvSpPr/>
      </dsp:nvSpPr>
      <dsp:spPr>
        <a:xfrm>
          <a:off x="7235367" y="2152432"/>
          <a:ext cx="3213603" cy="1363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AU" sz="1400" kern="1200">
              <a:solidFill>
                <a:srgbClr val="002144"/>
              </a:solidFill>
              <a:latin typeface="+mn-lt"/>
            </a:rPr>
            <a:t>4. Available funding sources and related budgetary processes for the implementation of agreed measures to be taken must be confirmed.</a:t>
          </a:r>
          <a:endParaRPr lang="en-US" sz="1400" kern="1200">
            <a:solidFill>
              <a:srgbClr val="002144"/>
            </a:solidFill>
            <a:latin typeface="+mn-lt"/>
          </a:endParaRPr>
        </a:p>
      </dsp:txBody>
      <dsp:txXfrm>
        <a:off x="7235367" y="2152432"/>
        <a:ext cx="3213603" cy="136334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2128" tIns="46065" rIns="92128" bIns="46065"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2128" tIns="46065" rIns="92128" bIns="46065" rtlCol="0"/>
          <a:lstStyle>
            <a:lvl1pPr algn="r">
              <a:defRPr sz="1200"/>
            </a:lvl1pPr>
          </a:lstStyle>
          <a:p>
            <a:fld id="{51AA1189-2C07-4115-8403-E002720CE2C0}" type="datetimeFigureOut">
              <a:rPr lang="en-US" smtClean="0"/>
              <a:t>5/13/2024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2128" tIns="46065" rIns="92128" bIns="46065"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2128" tIns="46065" rIns="92128" bIns="460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2128" tIns="46065" rIns="92128" bIns="4606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2128" tIns="46065" rIns="92128" bIns="46065" rtlCol="0" anchor="b"/>
          <a:lstStyle>
            <a:lvl1pPr algn="r">
              <a:defRPr sz="1200"/>
            </a:lvl1pPr>
          </a:lstStyle>
          <a:p>
            <a:fld id="{DDECADF5-2936-45E8-B8D1-3E16D766F3B3}" type="slidenum">
              <a:rPr lang="en-US" smtClean="0"/>
              <a:t>‹#›</a:t>
            </a:fld>
            <a:endParaRPr lang="en-US"/>
          </a:p>
        </p:txBody>
      </p:sp>
    </p:spTree>
    <p:extLst>
      <p:ext uri="{BB962C8B-B14F-4D97-AF65-F5344CB8AC3E}">
        <p14:creationId xmlns:p14="http://schemas.microsoft.com/office/powerpoint/2010/main" val="269405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56280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171124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415617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38622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S PGothic" pitchFamily="34" charset="-128"/>
                <a:cs typeface="ＭＳ Ｐゴシック" charset="0"/>
              </a:rPr>
              <a:t>Step 1: Results</a:t>
            </a:r>
          </a:p>
          <a:p>
            <a:endParaRPr lang="en-US" sz="1200" kern="1200">
              <a:solidFill>
                <a:schemeClr val="tx1"/>
              </a:solidFill>
              <a:effectLst/>
              <a:latin typeface="+mn-lt"/>
              <a:ea typeface="MS PGothic" pitchFamily="34" charset="-128"/>
              <a:cs typeface="ＭＳ Ｐゴシック" charset="0"/>
            </a:endParaRP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This is the crucial first step in engaging with all participating agencies, to gain an understanding of how focused they are on achieving safety results.</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If there is a country strategy or action plan and related performance targets, agency alignment with these must first be identified and assessed.</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Where a designated lead agency makes specific interventions—such as network regulatory measures—their desired results should also be assessed.</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If there is no country strategy or plan, a deeper probing will be required to identify each agency's focus on safety risks and its related performance expectations. </a:t>
            </a:r>
          </a:p>
          <a:p>
            <a:endParaRPr lang="en-US" sz="1200" kern="1200">
              <a:solidFill>
                <a:schemeClr val="tx1"/>
              </a:solidFill>
              <a:effectLst/>
              <a:latin typeface="+mn-lt"/>
              <a:ea typeface="MS PGothic" pitchFamily="34" charset="-128"/>
              <a:cs typeface="ＭＳ Ｐゴシック" charset="0"/>
            </a:endParaRPr>
          </a:p>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71425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972565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S PGothic" pitchFamily="34" charset="-128"/>
                <a:cs typeface="ＭＳ Ｐゴシック" charset="0"/>
              </a:rPr>
              <a:t>Step 2: Interventions</a:t>
            </a:r>
          </a:p>
          <a:p>
            <a:endParaRPr lang="en-US" sz="1200" kern="1200">
              <a:solidFill>
                <a:schemeClr val="tx1"/>
              </a:solidFill>
              <a:effectLst/>
              <a:latin typeface="+mn-lt"/>
              <a:ea typeface="MS PGothic" pitchFamily="34" charset="-128"/>
              <a:cs typeface="ＭＳ Ｐゴシック" charset="0"/>
            </a:endParaRP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This next step should be conducted at the level of each individual agency level.</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Where a designated lead agency makes specific safety interventions—such as network regulatory measures—these must also be assessed. </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Note should also be taken of any cross-agency partnerships at the system level, as these will be reviewed with the assessment of institutional management functions at agency and lead agency levels in Steps 3 and 4.</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Interventions have been classified to reflect road network safety management responsibilities at the level of participating government agencies.</a:t>
            </a:r>
          </a:p>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4212790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046747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689499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968773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2"/>
                </a:solidFill>
                <a:latin typeface="Arial Black" panose="020B0A04020102020204" pitchFamily="34" charset="0"/>
              </a:rPr>
              <a:t>Step 3: Institutional Management Functions</a:t>
            </a:r>
            <a:endParaRPr lang="en-US" sz="1200">
              <a:solidFill>
                <a:schemeClr val="accent2"/>
              </a:solidFill>
              <a:latin typeface="Arial Black" panose="020B0A04020102020204" pitchFamily="34" charset="0"/>
            </a:endParaRPr>
          </a:p>
          <a:p>
            <a:endParaRPr lang="en-US" sz="1200" kern="1200">
              <a:solidFill>
                <a:schemeClr val="tx1"/>
              </a:solidFill>
              <a:effectLst/>
              <a:latin typeface="+mn-lt"/>
              <a:ea typeface="MS PGothic" pitchFamily="34" charset="-128"/>
              <a:cs typeface="ＭＳ Ｐゴシック" charset="0"/>
            </a:endParaRP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This step requires assessment of management functions at the agency operational level.</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It is important to bring these often submerged functions to the surface, to identify what is being done by each agency to manage the delivery of its interventions.</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Where a designated lead agency makes specific interventions—such as regulatory measures—these should be included in the assessment.</a:t>
            </a:r>
          </a:p>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425295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072517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445298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707420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001782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009933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835879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55290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This is an additional step to be taken when there is a designated lead agency. It requires an assessment of the lead agency contribution to the institutional management functions at a strategic level.</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The revised guidelines provide a summary of good practice lead agency contributions to each function in terms of activities and tasks and for the purposes of the review these provide useful benchmarks.</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 Note that the absence of a lead agency does not necessarily mean certain lead agency functions are not being addressed. Some of these—e.g. the preparation of strategies and action plans and the development of crash analysis systems—may be covered by other agencies and identified during the preparatory phase and previous steps. Reviewers need to check for this.</a:t>
            </a:r>
          </a:p>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666001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473692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58265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07125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851564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315788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4292588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10486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882730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950" marR="182880" lvl="2" indent="0">
              <a:lnSpc>
                <a:spcPct val="100000"/>
              </a:lnSpc>
              <a:spcBef>
                <a:spcPts val="600"/>
              </a:spcBef>
              <a:spcAft>
                <a:spcPts val="600"/>
              </a:spcAft>
              <a:buClr>
                <a:srgbClr val="F78D28"/>
              </a:buClr>
              <a:buSzPct val="100000"/>
              <a:buFont typeface="Wingdings" panose="05000000000000000000" pitchFamily="2" charset="2"/>
              <a:buNone/>
            </a:pPr>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59735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575067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592564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79001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S PGothic" pitchFamily="34" charset="-128"/>
                <a:cs typeface="ＭＳ Ｐゴシック" charset="0"/>
              </a:rPr>
              <a:t>Lead Agency Role </a:t>
            </a:r>
          </a:p>
          <a:p>
            <a:endParaRPr lang="en-US" sz="1200" kern="1200">
              <a:solidFill>
                <a:schemeClr val="tx1"/>
              </a:solidFill>
              <a:effectLst/>
              <a:latin typeface="+mn-lt"/>
              <a:ea typeface="MS PGothic" pitchFamily="34" charset="-128"/>
              <a:cs typeface="ＭＳ Ｐゴシック" charset="0"/>
            </a:endParaRP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the guidelines identify crucial institutional management functions where lead agencies in good practice countries make the dominant contribution to their delivery. </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The guidelines emphasize that these lead agency functions are generic and applicable in all country contexts, whereas institutional forms follow functions and can differ, depending on country institutional structures and practices. </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Lead agencies can also carry out other functions, particularly regulatory functions concerning the safety of vehicle, drivers and commercial operators. </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Over the last two decades there has been significant growth in the number of lead agencies being mandated in LMICs, but many of them are still struggling to effectively deliver their core lead agency functions. </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Staffing numbers are often too low, skills gaps are evident, funding is insufficient, performance data are limited, and multi-sectoral leadership and cross-agency cooperation are weak. </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1200">
                <a:solidFill>
                  <a:srgbClr val="003D7A"/>
                </a:solidFill>
              </a:rPr>
              <a:t>The revised guidelines retain their emphasis on the importance of strengthening lead agency functions and distinguish between the application of review findings to strengthening existing lead agency functions, establishing specific lead agency functions, and the creation of a new lead agency. In the case of creating a new lead agency, the issue of agency form is addressed and relevant guidance provided. </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endParaRPr lang="en-US" sz="1200">
              <a:solidFill>
                <a:srgbClr val="003D7A"/>
              </a:solidFill>
            </a:endParaRPr>
          </a:p>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00737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43120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85614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270634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63637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57542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75913" y="301627"/>
            <a:ext cx="11282705" cy="756707"/>
          </a:xfrm>
        </p:spPr>
        <p:txBody>
          <a:bodyPr/>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Tree>
    <p:extLst>
      <p:ext uri="{BB962C8B-B14F-4D97-AF65-F5344CB8AC3E}">
        <p14:creationId xmlns:p14="http://schemas.microsoft.com/office/powerpoint/2010/main" val="212094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24" name="Title 323"/>
          <p:cNvSpPr>
            <a:spLocks noGrp="1"/>
          </p:cNvSpPr>
          <p:nvPr>
            <p:ph type="title"/>
          </p:nvPr>
        </p:nvSpPr>
        <p:spPr>
          <a:xfrm>
            <a:off x="457868" y="301626"/>
            <a:ext cx="11252869"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638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ull Page with Sub-Title">
    <p:spTree>
      <p:nvGrpSpPr>
        <p:cNvPr id="1" name=""/>
        <p:cNvGrpSpPr/>
        <p:nvPr/>
      </p:nvGrpSpPr>
      <p:grpSpPr>
        <a:xfrm>
          <a:off x="0" y="0"/>
          <a:ext cx="0" cy="0"/>
          <a:chOff x="0" y="0"/>
          <a:chExt cx="0" cy="0"/>
        </a:xfrm>
      </p:grpSpPr>
      <p:sp>
        <p:nvSpPr>
          <p:cNvPr id="5" name="Freeform 1682"/>
          <p:cNvSpPr>
            <a:spLocks/>
          </p:cNvSpPr>
          <p:nvPr userDrawn="1"/>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 name="Freeform 1683"/>
          <p:cNvSpPr>
            <a:spLocks/>
          </p:cNvSpPr>
          <p:nvPr userDrawn="1"/>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24" name="Title 323"/>
          <p:cNvSpPr>
            <a:spLocks noGrp="1"/>
          </p:cNvSpPr>
          <p:nvPr>
            <p:ph type="title"/>
          </p:nvPr>
        </p:nvSpPr>
        <p:spPr>
          <a:xfrm>
            <a:off x="475913"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Tree>
    <p:extLst>
      <p:ext uri="{BB962C8B-B14F-4D97-AF65-F5344CB8AC3E}">
        <p14:creationId xmlns:p14="http://schemas.microsoft.com/office/powerpoint/2010/main" val="29715752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Tree>
    <p:extLst>
      <p:ext uri="{BB962C8B-B14F-4D97-AF65-F5344CB8AC3E}">
        <p14:creationId xmlns:p14="http://schemas.microsoft.com/office/powerpoint/2010/main" val="1118230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dt="0"/>
  <p:txStyles>
    <p:titleStyle>
      <a:lvl1pPr algn="l" rtl="0" eaLnBrk="0" fontAlgn="base" hangingPunct="0">
        <a:spcBef>
          <a:spcPct val="0"/>
        </a:spcBef>
        <a:spcAft>
          <a:spcPct val="0"/>
        </a:spcAft>
        <a:buFont typeface="Arial"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0000"/>
            <a:lumOff val="10000"/>
          </a:schemeClr>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240BBD8-5B49-27FB-8AAF-7BADBA27D9E9}"/>
              </a:ext>
            </a:extLst>
          </p:cNvPr>
          <p:cNvPicPr>
            <a:picLocks noChangeAspect="1" noChangeArrowheads="1"/>
          </p:cNvPicPr>
          <p:nvPr/>
        </p:nvPicPr>
        <p:blipFill>
          <a:blip r:embed="rId3">
            <a:alphaModFix amt="5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7166" b="7166"/>
          <a:stretch/>
        </p:blipFill>
        <p:spPr bwMode="auto">
          <a:xfrm flipH="1">
            <a:off x="-1" y="0"/>
            <a:ext cx="1217848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EC163D3-FB1A-89B1-293B-FB792262C43D}"/>
              </a:ext>
            </a:extLst>
          </p:cNvPr>
          <p:cNvSpPr/>
          <p:nvPr/>
        </p:nvSpPr>
        <p:spPr bwMode="auto">
          <a:xfrm>
            <a:off x="0" y="1369130"/>
            <a:ext cx="12192000" cy="1446550"/>
          </a:xfrm>
          <a:prstGeom prst="rect">
            <a:avLst/>
          </a:prstGeom>
          <a:gradFill flip="none" rotWithShape="1">
            <a:gsLst>
              <a:gs pos="100000">
                <a:srgbClr val="00AEEF"/>
              </a:gs>
              <a:gs pos="0">
                <a:srgbClr val="0070C0">
                  <a:alpha val="29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7" name="TextBox 6">
            <a:extLst>
              <a:ext uri="{FF2B5EF4-FFF2-40B4-BE49-F238E27FC236}">
                <a16:creationId xmlns:a16="http://schemas.microsoft.com/office/drawing/2014/main" id="{7DD196A5-514B-FC82-07E6-FF86C73918E3}"/>
              </a:ext>
            </a:extLst>
          </p:cNvPr>
          <p:cNvSpPr txBox="1"/>
          <p:nvPr/>
        </p:nvSpPr>
        <p:spPr>
          <a:xfrm>
            <a:off x="454242" y="1551567"/>
            <a:ext cx="11737757" cy="111569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uLnTx/>
                <a:uFillTx/>
                <a:latin typeface="Arial Black" panose="020B0A04020102020204" pitchFamily="34" charset="0"/>
              </a:rPr>
              <a:t>WORLD BANK ACADEMY</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050" b="1">
              <a:solidFill>
                <a:srgbClr val="FFC000"/>
              </a:solidFill>
              <a:effectLst/>
              <a:ea typeface="Franklin Gothic Medium" panose="020B0603020102020204" pitchFamily="34" charset="0"/>
              <a:cs typeface="Franklin Gothic Medium" panose="020B06030201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rgbClr val="FFC000"/>
                </a:solidFill>
                <a:effectLst/>
                <a:ea typeface="Franklin Gothic Medium" panose="020B0603020102020204" pitchFamily="34" charset="0"/>
                <a:cs typeface="Franklin Gothic Medium" panose="020B0603020102020204" pitchFamily="34" charset="0"/>
              </a:rPr>
              <a:t>Leaders in Road Safety Management</a:t>
            </a:r>
          </a:p>
        </p:txBody>
      </p:sp>
      <p:pic>
        <p:nvPicPr>
          <p:cNvPr id="10" name="Picture 9">
            <a:extLst>
              <a:ext uri="{FF2B5EF4-FFF2-40B4-BE49-F238E27FC236}">
                <a16:creationId xmlns:a16="http://schemas.microsoft.com/office/drawing/2014/main" id="{8CD736B1-BCEE-65DB-55F5-4B33673D13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533" y="236511"/>
            <a:ext cx="5216013" cy="896108"/>
          </a:xfrm>
          <a:prstGeom prst="rect">
            <a:avLst/>
          </a:prstGeom>
        </p:spPr>
      </p:pic>
      <p:sp>
        <p:nvSpPr>
          <p:cNvPr id="11" name="TextBox 10">
            <a:extLst>
              <a:ext uri="{FF2B5EF4-FFF2-40B4-BE49-F238E27FC236}">
                <a16:creationId xmlns:a16="http://schemas.microsoft.com/office/drawing/2014/main" id="{59CBAC69-06BF-E3E8-6564-3C9AEF726FC4}"/>
              </a:ext>
            </a:extLst>
          </p:cNvPr>
          <p:cNvSpPr txBox="1"/>
          <p:nvPr/>
        </p:nvSpPr>
        <p:spPr>
          <a:xfrm>
            <a:off x="-1" y="3515950"/>
            <a:ext cx="12185243"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C000"/>
                </a:solidFill>
                <a:effectLst/>
                <a:uLnTx/>
                <a:uFillTx/>
                <a:latin typeface="Arial Black" panose="020B0A04020102020204" pitchFamily="34" charset="0"/>
              </a:rPr>
              <a:t>Session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Black" panose="020B0A04020102020204" pitchFamily="34" charset="0"/>
              </a:rPr>
              <a:t>Strengthening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Black" panose="020B0A04020102020204" pitchFamily="34" charset="0"/>
              </a:rPr>
              <a:t>Road Safety Management</a:t>
            </a:r>
          </a:p>
        </p:txBody>
      </p:sp>
    </p:spTree>
    <p:extLst>
      <p:ext uri="{BB962C8B-B14F-4D97-AF65-F5344CB8AC3E}">
        <p14:creationId xmlns:p14="http://schemas.microsoft.com/office/powerpoint/2010/main" val="2484514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56463" y="171861"/>
            <a:ext cx="10982251" cy="523220"/>
          </a:xfrm>
          <a:prstGeom prst="rect">
            <a:avLst/>
          </a:prstGeom>
          <a:noFill/>
        </p:spPr>
        <p:txBody>
          <a:bodyPr wrap="square" rtlCol="0">
            <a:spAutoFit/>
          </a:bodyPr>
          <a:lstStyle/>
          <a:p>
            <a:r>
              <a:rPr lang="en-US" sz="2800" b="1"/>
              <a:t>Step 1: What safety results are being sought by the agency?</a:t>
            </a:r>
          </a:p>
        </p:txBody>
      </p:sp>
      <p:sp>
        <p:nvSpPr>
          <p:cNvPr id="31" name="TextBox 30">
            <a:extLst>
              <a:ext uri="{FF2B5EF4-FFF2-40B4-BE49-F238E27FC236}">
                <a16:creationId xmlns:a16="http://schemas.microsoft.com/office/drawing/2014/main" id="{9938BB8F-8AB6-7484-E1CB-520421E480E5}"/>
              </a:ext>
            </a:extLst>
          </p:cNvPr>
          <p:cNvSpPr txBox="1"/>
          <p:nvPr/>
        </p:nvSpPr>
        <p:spPr>
          <a:xfrm>
            <a:off x="4711484" y="976221"/>
            <a:ext cx="725837" cy="430887"/>
          </a:xfrm>
          <a:prstGeom prst="rect">
            <a:avLst/>
          </a:prstGeom>
          <a:noFill/>
        </p:spPr>
        <p:txBody>
          <a:bodyPr wrap="square" rtlCol="0">
            <a:spAutoFit/>
          </a:bodyPr>
          <a:lstStyle/>
          <a:p>
            <a:pPr algn="ctr"/>
            <a:r>
              <a:rPr lang="en-US" sz="1100" b="1">
                <a:solidFill>
                  <a:schemeClr val="bg1"/>
                </a:solidFill>
                <a:effectLst/>
              </a:rPr>
              <a:t>Social Cost</a:t>
            </a:r>
            <a:endParaRPr lang="en-US" sz="1100" b="1">
              <a:solidFill>
                <a:schemeClr val="bg1"/>
              </a:solidFill>
            </a:endParaRPr>
          </a:p>
        </p:txBody>
      </p:sp>
      <p:sp>
        <p:nvSpPr>
          <p:cNvPr id="32" name="TextBox 31">
            <a:extLst>
              <a:ext uri="{FF2B5EF4-FFF2-40B4-BE49-F238E27FC236}">
                <a16:creationId xmlns:a16="http://schemas.microsoft.com/office/drawing/2014/main" id="{C4196FCB-2D5B-4D6D-E7CC-1A633C43A815}"/>
              </a:ext>
            </a:extLst>
          </p:cNvPr>
          <p:cNvSpPr txBox="1"/>
          <p:nvPr/>
        </p:nvSpPr>
        <p:spPr>
          <a:xfrm>
            <a:off x="4490033" y="1532573"/>
            <a:ext cx="1169544"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Final Outcomes</a:t>
            </a:r>
          </a:p>
        </p:txBody>
      </p:sp>
      <p:sp>
        <p:nvSpPr>
          <p:cNvPr id="33" name="TextBox 32">
            <a:extLst>
              <a:ext uri="{FF2B5EF4-FFF2-40B4-BE49-F238E27FC236}">
                <a16:creationId xmlns:a16="http://schemas.microsoft.com/office/drawing/2014/main" id="{51274F2C-5BF9-D41B-F0A9-74EFE94641AB}"/>
              </a:ext>
            </a:extLst>
          </p:cNvPr>
          <p:cNvSpPr txBox="1"/>
          <p:nvPr/>
        </p:nvSpPr>
        <p:spPr>
          <a:xfrm>
            <a:off x="4445156" y="1960526"/>
            <a:ext cx="1334323"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Intermediate Outcomes</a:t>
            </a:r>
          </a:p>
        </p:txBody>
      </p:sp>
      <p:sp>
        <p:nvSpPr>
          <p:cNvPr id="34" name="TextBox 33">
            <a:extLst>
              <a:ext uri="{FF2B5EF4-FFF2-40B4-BE49-F238E27FC236}">
                <a16:creationId xmlns:a16="http://schemas.microsoft.com/office/drawing/2014/main" id="{F4AC1C5F-94D8-0412-DF1C-9DE62C4CC170}"/>
              </a:ext>
            </a:extLst>
          </p:cNvPr>
          <p:cNvSpPr txBox="1"/>
          <p:nvPr/>
        </p:nvSpPr>
        <p:spPr>
          <a:xfrm>
            <a:off x="4418005" y="2401738"/>
            <a:ext cx="1334323" cy="261610"/>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Outputs</a:t>
            </a:r>
          </a:p>
        </p:txBody>
      </p:sp>
      <p:sp>
        <p:nvSpPr>
          <p:cNvPr id="35" name="TextBox 34">
            <a:extLst>
              <a:ext uri="{FF2B5EF4-FFF2-40B4-BE49-F238E27FC236}">
                <a16:creationId xmlns:a16="http://schemas.microsoft.com/office/drawing/2014/main" id="{DC76AF25-42B5-E50A-DE5E-E808A6232D8E}"/>
              </a:ext>
            </a:extLst>
          </p:cNvPr>
          <p:cNvSpPr txBox="1"/>
          <p:nvPr/>
        </p:nvSpPr>
        <p:spPr>
          <a:xfrm>
            <a:off x="4374496" y="2663260"/>
            <a:ext cx="1377832" cy="307777"/>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36" name="TextBox 35">
            <a:extLst>
              <a:ext uri="{FF2B5EF4-FFF2-40B4-BE49-F238E27FC236}">
                <a16:creationId xmlns:a16="http://schemas.microsoft.com/office/drawing/2014/main" id="{16FF0831-20C6-9FAF-BF2D-7C9B730A18D3}"/>
              </a:ext>
            </a:extLst>
          </p:cNvPr>
          <p:cNvSpPr txBox="1"/>
          <p:nvPr/>
        </p:nvSpPr>
        <p:spPr>
          <a:xfrm>
            <a:off x="3565688" y="3218796"/>
            <a:ext cx="1051050"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Planning, design, operation, </a:t>
            </a:r>
          </a:p>
          <a:p>
            <a:r>
              <a:rPr lang="en-US"/>
              <a:t>and use</a:t>
            </a:r>
          </a:p>
        </p:txBody>
      </p:sp>
      <p:sp>
        <p:nvSpPr>
          <p:cNvPr id="37" name="TextBox 36">
            <a:extLst>
              <a:ext uri="{FF2B5EF4-FFF2-40B4-BE49-F238E27FC236}">
                <a16:creationId xmlns:a16="http://schemas.microsoft.com/office/drawing/2014/main" id="{EEB2E048-BA7D-5CCA-858B-20ED4F7F2F65}"/>
              </a:ext>
            </a:extLst>
          </p:cNvPr>
          <p:cNvSpPr txBox="1"/>
          <p:nvPr/>
        </p:nvSpPr>
        <p:spPr>
          <a:xfrm>
            <a:off x="4548877" y="3227975"/>
            <a:ext cx="1051050"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Entry/exit of vehicles, drivers and operators</a:t>
            </a:r>
          </a:p>
        </p:txBody>
      </p:sp>
      <p:sp>
        <p:nvSpPr>
          <p:cNvPr id="38" name="TextBox 37">
            <a:extLst>
              <a:ext uri="{FF2B5EF4-FFF2-40B4-BE49-F238E27FC236}">
                <a16:creationId xmlns:a16="http://schemas.microsoft.com/office/drawing/2014/main" id="{F912BE80-C12C-91BE-224E-4A9F20783C10}"/>
              </a:ext>
            </a:extLst>
          </p:cNvPr>
          <p:cNvSpPr txBox="1"/>
          <p:nvPr/>
        </p:nvSpPr>
        <p:spPr>
          <a:xfrm>
            <a:off x="5507695" y="3242562"/>
            <a:ext cx="1222933"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Recovery and rehabilitation of crash victims</a:t>
            </a:r>
          </a:p>
        </p:txBody>
      </p:sp>
      <p:sp>
        <p:nvSpPr>
          <p:cNvPr id="39" name="TextBox 38">
            <a:extLst>
              <a:ext uri="{FF2B5EF4-FFF2-40B4-BE49-F238E27FC236}">
                <a16:creationId xmlns:a16="http://schemas.microsoft.com/office/drawing/2014/main" id="{C5929E49-51E2-91F7-8020-A8337A5B1A1B}"/>
              </a:ext>
            </a:extLst>
          </p:cNvPr>
          <p:cNvSpPr txBox="1"/>
          <p:nvPr/>
        </p:nvSpPr>
        <p:spPr>
          <a:xfrm>
            <a:off x="4174975" y="4220671"/>
            <a:ext cx="1889481" cy="307777"/>
          </a:xfrm>
          <a:prstGeom prst="rect">
            <a:avLst/>
          </a:prstGeom>
          <a:noFill/>
        </p:spPr>
        <p:txBody>
          <a:bodyPr wrap="square" rtlCol="0">
            <a:spAutoFit/>
          </a:bodyPr>
          <a:lstStyle>
            <a:defPPr>
              <a:defRPr lang="en-US"/>
            </a:defPPr>
            <a:lvl1pPr algn="ctr">
              <a:defRPr sz="1400" b="1">
                <a:solidFill>
                  <a:schemeClr val="bg1"/>
                </a:solidFill>
                <a:effectLst/>
              </a:defRPr>
            </a:lvl1pPr>
          </a:lstStyle>
          <a:p>
            <a:r>
              <a:rPr lang="en-US"/>
              <a:t>Results Focus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47" name="Group 46">
            <a:extLst>
              <a:ext uri="{FF2B5EF4-FFF2-40B4-BE49-F238E27FC236}">
                <a16:creationId xmlns:a16="http://schemas.microsoft.com/office/drawing/2014/main" id="{4CD8ACA6-2568-46FD-442B-087867F37FA5}"/>
              </a:ext>
            </a:extLst>
          </p:cNvPr>
          <p:cNvGrpSpPr/>
          <p:nvPr/>
        </p:nvGrpSpPr>
        <p:grpSpPr>
          <a:xfrm>
            <a:off x="156463" y="963162"/>
            <a:ext cx="7942508" cy="4852379"/>
            <a:chOff x="231829" y="1345381"/>
            <a:chExt cx="8022784" cy="5215404"/>
          </a:xfrm>
        </p:grpSpPr>
        <p:grpSp>
          <p:nvGrpSpPr>
            <p:cNvPr id="48" name="Group 47">
              <a:extLst>
                <a:ext uri="{FF2B5EF4-FFF2-40B4-BE49-F238E27FC236}">
                  <a16:creationId xmlns:a16="http://schemas.microsoft.com/office/drawing/2014/main" id="{234B84EF-3398-9DCE-233C-C370CD49D363}"/>
                </a:ext>
              </a:extLst>
            </p:cNvPr>
            <p:cNvGrpSpPr/>
            <p:nvPr/>
          </p:nvGrpSpPr>
          <p:grpSpPr>
            <a:xfrm>
              <a:off x="231829" y="1345381"/>
              <a:ext cx="8022784" cy="5215404"/>
              <a:chOff x="672289" y="1586713"/>
              <a:chExt cx="6854611" cy="4456005"/>
            </a:xfrm>
          </p:grpSpPr>
          <p:sp>
            <p:nvSpPr>
              <p:cNvPr id="52" name="Freeform 11">
                <a:extLst>
                  <a:ext uri="{FF2B5EF4-FFF2-40B4-BE49-F238E27FC236}">
                    <a16:creationId xmlns:a16="http://schemas.microsoft.com/office/drawing/2014/main" id="{470EACE1-7B5C-30DB-2489-3C3B44F5EB42}"/>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latin typeface="+mj-lt"/>
                  </a:rPr>
                  <a:t>Results</a:t>
                </a:r>
                <a:endParaRPr lang="en-US" sz="1600" b="1">
                  <a:solidFill>
                    <a:srgbClr val="179AF3"/>
                  </a:solidFill>
                  <a:latin typeface="+mj-lt"/>
                </a:endParaRPr>
              </a:p>
            </p:txBody>
          </p:sp>
          <p:sp>
            <p:nvSpPr>
              <p:cNvPr id="53" name="Freeform 12">
                <a:extLst>
                  <a:ext uri="{FF2B5EF4-FFF2-40B4-BE49-F238E27FC236}">
                    <a16:creationId xmlns:a16="http://schemas.microsoft.com/office/drawing/2014/main" id="{B1E39F9A-E6E3-5CE7-B78A-DA48182439AA}"/>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latin typeface="+mj-lt"/>
                  </a:rPr>
                  <a:t>Interventions</a:t>
                </a:r>
                <a:endParaRPr lang="en-US" sz="1600" b="1">
                  <a:solidFill>
                    <a:srgbClr val="0171BC"/>
                  </a:solidFill>
                  <a:latin typeface="+mj-lt"/>
                </a:endParaRPr>
              </a:p>
            </p:txBody>
          </p:sp>
          <p:sp>
            <p:nvSpPr>
              <p:cNvPr id="54" name="Freeform 13">
                <a:extLst>
                  <a:ext uri="{FF2B5EF4-FFF2-40B4-BE49-F238E27FC236}">
                    <a16:creationId xmlns:a16="http://schemas.microsoft.com/office/drawing/2014/main" id="{5B243D0E-BB2B-BAA8-DC7C-C8C6F921C966}"/>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latin typeface="+mj-lt"/>
                  </a:rPr>
                  <a:t>Institutional </a:t>
                </a:r>
              </a:p>
              <a:p>
                <a:pPr lvl="1"/>
                <a:r>
                  <a:rPr lang="en-US" sz="1600" b="1">
                    <a:solidFill>
                      <a:srgbClr val="002144"/>
                    </a:solidFill>
                    <a:effectLst/>
                    <a:latin typeface="+mj-lt"/>
                  </a:rPr>
                  <a:t>Management </a:t>
                </a:r>
              </a:p>
              <a:p>
                <a:pPr lvl="1"/>
                <a:r>
                  <a:rPr lang="en-US" sz="1600" b="1">
                    <a:solidFill>
                      <a:srgbClr val="002144"/>
                    </a:solidFill>
                    <a:effectLst/>
                    <a:latin typeface="+mj-lt"/>
                  </a:rPr>
                  <a:t>Functions</a:t>
                </a:r>
                <a:endParaRPr lang="en-US" sz="1600" b="1">
                  <a:solidFill>
                    <a:srgbClr val="002144"/>
                  </a:solidFill>
                  <a:latin typeface="+mj-lt"/>
                </a:endParaRPr>
              </a:p>
            </p:txBody>
          </p:sp>
          <p:cxnSp>
            <p:nvCxnSpPr>
              <p:cNvPr id="55" name="Straight Connector 54">
                <a:extLst>
                  <a:ext uri="{FF2B5EF4-FFF2-40B4-BE49-F238E27FC236}">
                    <a16:creationId xmlns:a16="http://schemas.microsoft.com/office/drawing/2014/main" id="{7623E2EC-2342-2A5C-90EA-8C180EAA6C4B}"/>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42CD07D-E211-6685-05A2-25F6E156F2EC}"/>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9617967-C76E-7359-A05F-7C5B440751E9}"/>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4D41415-91DD-8F5F-9101-794D14BBF02F}"/>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59" name="Freeform 18">
                <a:extLst>
                  <a:ext uri="{FF2B5EF4-FFF2-40B4-BE49-F238E27FC236}">
                    <a16:creationId xmlns:a16="http://schemas.microsoft.com/office/drawing/2014/main" id="{0BB42DA4-1407-7D2C-2DC7-A70470A07048}"/>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0" name="Freeform 19">
                <a:extLst>
                  <a:ext uri="{FF2B5EF4-FFF2-40B4-BE49-F238E27FC236}">
                    <a16:creationId xmlns:a16="http://schemas.microsoft.com/office/drawing/2014/main" id="{8580DC35-5108-828D-F244-9A418132E9BA}"/>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20">
                <a:extLst>
                  <a:ext uri="{FF2B5EF4-FFF2-40B4-BE49-F238E27FC236}">
                    <a16:creationId xmlns:a16="http://schemas.microsoft.com/office/drawing/2014/main" id="{386076A0-5690-9DD5-2458-5EA23FAE5E40}"/>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21">
                <a:extLst>
                  <a:ext uri="{FF2B5EF4-FFF2-40B4-BE49-F238E27FC236}">
                    <a16:creationId xmlns:a16="http://schemas.microsoft.com/office/drawing/2014/main" id="{807084A4-0C3C-898E-506C-5F635A531CBC}"/>
                  </a:ext>
                </a:extLst>
              </p:cNvPr>
              <p:cNvSpPr/>
              <p:nvPr/>
            </p:nvSpPr>
            <p:spPr>
              <a:xfrm flipV="1">
                <a:off x="2403201" y="4700308"/>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213C8CC9-B80C-E224-558F-352F3417420E}"/>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7D36EFA-FA89-3B02-7E16-C8279413FE65}"/>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537115B-D97C-054A-D5D6-5B6CECE4BA0A}"/>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813179CC-F082-3E0A-C9F1-9B4F12B9B82E}"/>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4B0D1168-2BE1-D714-B3D4-824418B11C6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FC04D833-D6C3-BA5D-4D07-10D42D41E102}"/>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203D6DE4-A945-DE1A-E9F9-1D5646C591BE}"/>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F9306F6-C932-B35D-C251-E0020FC7003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FB60CC7-2241-F1CD-4D2C-195323DC45CD}"/>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FF0ECFB-AFA1-82E9-052D-0B683356FA21}"/>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A372884-BD11-502D-4869-A1A2E7661DD0}"/>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84B9025-EE0F-A689-E138-69FCF0CE52D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49" name="TextBox 48">
              <a:extLst>
                <a:ext uri="{FF2B5EF4-FFF2-40B4-BE49-F238E27FC236}">
                  <a16:creationId xmlns:a16="http://schemas.microsoft.com/office/drawing/2014/main" id="{3682D8DC-0144-DF1F-B2D6-1FE1E4DE68B2}"/>
                </a:ext>
              </a:extLst>
            </p:cNvPr>
            <p:cNvSpPr txBox="1"/>
            <p:nvPr/>
          </p:nvSpPr>
          <p:spPr>
            <a:xfrm>
              <a:off x="4539037" y="3388975"/>
              <a:ext cx="1377832" cy="307777"/>
            </a:xfrm>
            <a:prstGeom prst="rect">
              <a:avLst/>
            </a:prstGeom>
            <a:noFill/>
          </p:spPr>
          <p:txBody>
            <a:bodyPr wrap="square" rtlCol="0">
              <a:spAutoFit/>
            </a:bodyPr>
            <a:lstStyle/>
            <a:p>
              <a:pPr algn="ctr"/>
              <a:r>
                <a:rPr lang="en-US" sz="1400" b="1">
                  <a:solidFill>
                    <a:schemeClr val="bg1"/>
                  </a:solidFill>
                  <a:effectLst/>
                  <a:latin typeface="Andes Bold" panose="02000000000000000000" pitchFamily="2" charset="0"/>
                </a:rPr>
                <a:t>Road Network</a:t>
              </a:r>
              <a:endParaRPr lang="en-US" sz="1400" b="1">
                <a:solidFill>
                  <a:schemeClr val="bg1"/>
                </a:solidFill>
                <a:latin typeface="Andes Bold" panose="02000000000000000000" pitchFamily="2" charset="0"/>
              </a:endParaRPr>
            </a:p>
          </p:txBody>
        </p:sp>
        <p:sp>
          <p:nvSpPr>
            <p:cNvPr id="50" name="TextBox 49">
              <a:extLst>
                <a:ext uri="{FF2B5EF4-FFF2-40B4-BE49-F238E27FC236}">
                  <a16:creationId xmlns:a16="http://schemas.microsoft.com/office/drawing/2014/main" id="{25A89128-E214-95C4-A833-BBACAB333894}"/>
                </a:ext>
              </a:extLst>
            </p:cNvPr>
            <p:cNvSpPr txBox="1"/>
            <p:nvPr/>
          </p:nvSpPr>
          <p:spPr>
            <a:xfrm>
              <a:off x="4539037" y="4990059"/>
              <a:ext cx="1377832" cy="307777"/>
            </a:xfrm>
            <a:prstGeom prst="rect">
              <a:avLst/>
            </a:prstGeom>
            <a:noFill/>
          </p:spPr>
          <p:txBody>
            <a:bodyPr wrap="square" rtlCol="0">
              <a:spAutoFit/>
            </a:bodyPr>
            <a:lstStyle/>
            <a:p>
              <a:pPr algn="ctr"/>
              <a:r>
                <a:rPr lang="en-US" sz="1400" b="1">
                  <a:solidFill>
                    <a:schemeClr val="bg1"/>
                  </a:solidFill>
                  <a:effectLst/>
                  <a:latin typeface="Andes Bold" panose="02000000000000000000" pitchFamily="2" charset="0"/>
                </a:rPr>
                <a:t>Results Focus</a:t>
              </a:r>
              <a:endParaRPr lang="en-US" sz="1400" b="1">
                <a:solidFill>
                  <a:schemeClr val="bg1"/>
                </a:solidFill>
                <a:latin typeface="Andes Bold" panose="02000000000000000000" pitchFamily="2" charset="0"/>
              </a:endParaRPr>
            </a:p>
          </p:txBody>
        </p:sp>
      </p:grpSp>
      <p:sp>
        <p:nvSpPr>
          <p:cNvPr id="77" name="TextBox 76">
            <a:extLst>
              <a:ext uri="{FF2B5EF4-FFF2-40B4-BE49-F238E27FC236}">
                <a16:creationId xmlns:a16="http://schemas.microsoft.com/office/drawing/2014/main" id="{1EFA67EA-DFBC-D4DB-C650-F31CF28ACFA5}"/>
              </a:ext>
            </a:extLst>
          </p:cNvPr>
          <p:cNvSpPr txBox="1"/>
          <p:nvPr/>
        </p:nvSpPr>
        <p:spPr>
          <a:xfrm>
            <a:off x="4519482" y="2566172"/>
            <a:ext cx="1320972" cy="261610"/>
          </a:xfrm>
          <a:prstGeom prst="rect">
            <a:avLst/>
          </a:prstGeom>
          <a:noFill/>
        </p:spPr>
        <p:txBody>
          <a:bodyPr wrap="square" rtlCol="0">
            <a:spAutoFit/>
          </a:bodyPr>
          <a:lstStyle/>
          <a:p>
            <a:pPr algn="ctr"/>
            <a:r>
              <a:rPr lang="en-US" sz="1100" b="1">
                <a:solidFill>
                  <a:schemeClr val="bg1"/>
                </a:solidFill>
              </a:rPr>
              <a:t>Outputs</a:t>
            </a:r>
          </a:p>
        </p:txBody>
      </p:sp>
      <p:grpSp>
        <p:nvGrpSpPr>
          <p:cNvPr id="2" name="Group 1">
            <a:extLst>
              <a:ext uri="{FF2B5EF4-FFF2-40B4-BE49-F238E27FC236}">
                <a16:creationId xmlns:a16="http://schemas.microsoft.com/office/drawing/2014/main" id="{7EFF3FAC-002A-B000-EF74-5BCDC0329DD0}"/>
              </a:ext>
            </a:extLst>
          </p:cNvPr>
          <p:cNvGrpSpPr/>
          <p:nvPr/>
        </p:nvGrpSpPr>
        <p:grpSpPr>
          <a:xfrm>
            <a:off x="7661431" y="1829415"/>
            <a:ext cx="4168645" cy="2589214"/>
            <a:chOff x="7744699" y="2225157"/>
            <a:chExt cx="4168645" cy="2589214"/>
          </a:xfrm>
        </p:grpSpPr>
        <p:sp>
          <p:nvSpPr>
            <p:cNvPr id="3" name="Triangle 3">
              <a:extLst>
                <a:ext uri="{FF2B5EF4-FFF2-40B4-BE49-F238E27FC236}">
                  <a16:creationId xmlns:a16="http://schemas.microsoft.com/office/drawing/2014/main" id="{17C6A997-5656-793B-8A2C-F5347ECB33C1}"/>
                </a:ext>
              </a:extLst>
            </p:cNvPr>
            <p:cNvSpPr/>
            <p:nvPr/>
          </p:nvSpPr>
          <p:spPr>
            <a:xfrm rot="3600000">
              <a:off x="7811896" y="2689012"/>
              <a:ext cx="545051" cy="469871"/>
            </a:xfrm>
            <a:prstGeom prst="triangle">
              <a:avLst/>
            </a:prstGeom>
            <a:solidFill>
              <a:srgbClr val="189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EB18D6B-C385-4EB9-4D9C-BDE07D1D8888}"/>
                </a:ext>
              </a:extLst>
            </p:cNvPr>
            <p:cNvSpPr/>
            <p:nvPr/>
          </p:nvSpPr>
          <p:spPr>
            <a:xfrm>
              <a:off x="8012342" y="2225157"/>
              <a:ext cx="3901002" cy="2589214"/>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R="0" lvl="0">
                <a:spcBef>
                  <a:spcPts val="0"/>
                </a:spcBef>
                <a:spcAft>
                  <a:spcPts val="0"/>
                </a:spcAft>
                <a:buSzPts val="1200"/>
              </a:pPr>
              <a:endParaRPr lang="en-NZ" sz="1350">
                <a:solidFill>
                  <a:srgbClr val="1893E9"/>
                </a:solidFill>
                <a:effectLst/>
                <a:latin typeface="Andes" panose="02000000000000000000" pitchFamily="2" charset="0"/>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r>
                <a:rPr lang="en-NZ" sz="1350">
                  <a:solidFill>
                    <a:srgbClr val="1893E9"/>
                  </a:solidFill>
                  <a:effectLst/>
                  <a:latin typeface="Andes" panose="02000000000000000000" pitchFamily="2" charset="0"/>
                  <a:ea typeface="Times New Roman" panose="02020603050405020304" pitchFamily="18" charset="0"/>
                  <a:cs typeface="Calibri" panose="020F0502020204030204" pitchFamily="34" charset="0"/>
                </a:rPr>
                <a:t>Outputs represent physical deliverables that seek improvements in intermediate and final safety outcomes.</a:t>
              </a:r>
              <a:endParaRPr lang="en-US" sz="1350">
                <a:solidFill>
                  <a:srgbClr val="1893E9"/>
                </a:solidFill>
                <a:effectLst/>
                <a:latin typeface="Andes" panose="02000000000000000000"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en-NZ" sz="1350">
                  <a:solidFill>
                    <a:srgbClr val="1893E9"/>
                  </a:solidFill>
                  <a:effectLst/>
                  <a:latin typeface="Andes" panose="02000000000000000000" pitchFamily="2" charset="0"/>
                  <a:ea typeface="Times New Roman" panose="02020603050405020304" pitchFamily="18" charset="0"/>
                  <a:cs typeface="Times New Roman" panose="02020603050405020304" pitchFamily="18" charset="0"/>
                </a:rPr>
                <a:t> </a:t>
              </a:r>
              <a:endParaRPr lang="en-US" sz="1350">
                <a:solidFill>
                  <a:srgbClr val="1893E9"/>
                </a:solidFill>
                <a:effectLst/>
                <a:latin typeface="Andes"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a:solidFill>
                    <a:srgbClr val="1893E9"/>
                  </a:solidFill>
                  <a:effectLst/>
                  <a:latin typeface="Andes" panose="02000000000000000000" pitchFamily="2" charset="0"/>
                  <a:ea typeface="Times New Roman" panose="02020603050405020304" pitchFamily="18" charset="0"/>
                  <a:cs typeface="Times New Roman" panose="02020603050405020304" pitchFamily="18" charset="0"/>
                </a:rPr>
                <a:t>Agencies may only be able to describe the safety results they are seeking in output terms (e.g. the volume of vehicles inspected).</a:t>
              </a:r>
              <a:endParaRPr lang="en-US" sz="1350">
                <a:solidFill>
                  <a:srgbClr val="1893E9"/>
                </a:solidFill>
                <a:effectLst/>
                <a:latin typeface="Andes" panose="02000000000000000000" pitchFamily="2"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2C2FE8A-8289-F906-B24E-1B2FC2E4702D}"/>
                </a:ext>
              </a:extLst>
            </p:cNvPr>
            <p:cNvSpPr/>
            <p:nvPr/>
          </p:nvSpPr>
          <p:spPr>
            <a:xfrm>
              <a:off x="7744699" y="2285095"/>
              <a:ext cx="3975131" cy="524505"/>
            </a:xfrm>
            <a:prstGeom prst="rect">
              <a:avLst/>
            </a:prstGeom>
            <a:solidFill>
              <a:srgbClr val="189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latin typeface="Andes Bold" panose="02000000000000000000" pitchFamily="2" charset="0"/>
                </a:rPr>
                <a:t>Outputs</a:t>
              </a:r>
            </a:p>
          </p:txBody>
        </p:sp>
      </p:grpSp>
    </p:spTree>
    <p:extLst>
      <p:ext uri="{BB962C8B-B14F-4D97-AF65-F5344CB8AC3E}">
        <p14:creationId xmlns:p14="http://schemas.microsoft.com/office/powerpoint/2010/main" val="1341861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56463" y="171861"/>
            <a:ext cx="10982251" cy="523220"/>
          </a:xfrm>
          <a:prstGeom prst="rect">
            <a:avLst/>
          </a:prstGeom>
          <a:noFill/>
        </p:spPr>
        <p:txBody>
          <a:bodyPr wrap="square" rtlCol="0">
            <a:spAutoFit/>
          </a:bodyPr>
          <a:lstStyle/>
          <a:p>
            <a:r>
              <a:rPr lang="en-US" sz="2800" b="1"/>
              <a:t>Step 1: What safety results are being sought by the agency?</a:t>
            </a:r>
          </a:p>
        </p:txBody>
      </p:sp>
      <p:sp>
        <p:nvSpPr>
          <p:cNvPr id="31" name="TextBox 30">
            <a:extLst>
              <a:ext uri="{FF2B5EF4-FFF2-40B4-BE49-F238E27FC236}">
                <a16:creationId xmlns:a16="http://schemas.microsoft.com/office/drawing/2014/main" id="{9938BB8F-8AB6-7484-E1CB-520421E480E5}"/>
              </a:ext>
            </a:extLst>
          </p:cNvPr>
          <p:cNvSpPr txBox="1"/>
          <p:nvPr/>
        </p:nvSpPr>
        <p:spPr>
          <a:xfrm>
            <a:off x="4711484" y="976221"/>
            <a:ext cx="725837" cy="430887"/>
          </a:xfrm>
          <a:prstGeom prst="rect">
            <a:avLst/>
          </a:prstGeom>
          <a:noFill/>
        </p:spPr>
        <p:txBody>
          <a:bodyPr wrap="square" rtlCol="0">
            <a:spAutoFit/>
          </a:bodyPr>
          <a:lstStyle/>
          <a:p>
            <a:pPr algn="ctr"/>
            <a:r>
              <a:rPr lang="en-US" sz="1100" b="1">
                <a:solidFill>
                  <a:schemeClr val="bg1"/>
                </a:solidFill>
                <a:effectLst/>
              </a:rPr>
              <a:t>Social Cost</a:t>
            </a:r>
            <a:endParaRPr lang="en-US" sz="1100" b="1">
              <a:solidFill>
                <a:schemeClr val="bg1"/>
              </a:solidFill>
            </a:endParaRPr>
          </a:p>
        </p:txBody>
      </p:sp>
      <p:sp>
        <p:nvSpPr>
          <p:cNvPr id="32" name="TextBox 31">
            <a:extLst>
              <a:ext uri="{FF2B5EF4-FFF2-40B4-BE49-F238E27FC236}">
                <a16:creationId xmlns:a16="http://schemas.microsoft.com/office/drawing/2014/main" id="{C4196FCB-2D5B-4D6D-E7CC-1A633C43A815}"/>
              </a:ext>
            </a:extLst>
          </p:cNvPr>
          <p:cNvSpPr txBox="1"/>
          <p:nvPr/>
        </p:nvSpPr>
        <p:spPr>
          <a:xfrm>
            <a:off x="4490033" y="1532573"/>
            <a:ext cx="1169544"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Final Outcomes</a:t>
            </a:r>
          </a:p>
        </p:txBody>
      </p:sp>
      <p:sp>
        <p:nvSpPr>
          <p:cNvPr id="33" name="TextBox 32">
            <a:extLst>
              <a:ext uri="{FF2B5EF4-FFF2-40B4-BE49-F238E27FC236}">
                <a16:creationId xmlns:a16="http://schemas.microsoft.com/office/drawing/2014/main" id="{51274F2C-5BF9-D41B-F0A9-74EFE94641AB}"/>
              </a:ext>
            </a:extLst>
          </p:cNvPr>
          <p:cNvSpPr txBox="1"/>
          <p:nvPr/>
        </p:nvSpPr>
        <p:spPr>
          <a:xfrm>
            <a:off x="4445156" y="1960526"/>
            <a:ext cx="1334323"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Intermediate Outcomes</a:t>
            </a:r>
          </a:p>
        </p:txBody>
      </p:sp>
      <p:sp>
        <p:nvSpPr>
          <p:cNvPr id="34" name="TextBox 33">
            <a:extLst>
              <a:ext uri="{FF2B5EF4-FFF2-40B4-BE49-F238E27FC236}">
                <a16:creationId xmlns:a16="http://schemas.microsoft.com/office/drawing/2014/main" id="{F4AC1C5F-94D8-0412-DF1C-9DE62C4CC170}"/>
              </a:ext>
            </a:extLst>
          </p:cNvPr>
          <p:cNvSpPr txBox="1"/>
          <p:nvPr/>
        </p:nvSpPr>
        <p:spPr>
          <a:xfrm>
            <a:off x="4418005" y="2401738"/>
            <a:ext cx="1334323" cy="261610"/>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Outputs</a:t>
            </a:r>
          </a:p>
        </p:txBody>
      </p:sp>
      <p:sp>
        <p:nvSpPr>
          <p:cNvPr id="35" name="TextBox 34">
            <a:extLst>
              <a:ext uri="{FF2B5EF4-FFF2-40B4-BE49-F238E27FC236}">
                <a16:creationId xmlns:a16="http://schemas.microsoft.com/office/drawing/2014/main" id="{DC76AF25-42B5-E50A-DE5E-E808A6232D8E}"/>
              </a:ext>
            </a:extLst>
          </p:cNvPr>
          <p:cNvSpPr txBox="1"/>
          <p:nvPr/>
        </p:nvSpPr>
        <p:spPr>
          <a:xfrm>
            <a:off x="4374496" y="2663260"/>
            <a:ext cx="1377832" cy="307777"/>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36" name="TextBox 35">
            <a:extLst>
              <a:ext uri="{FF2B5EF4-FFF2-40B4-BE49-F238E27FC236}">
                <a16:creationId xmlns:a16="http://schemas.microsoft.com/office/drawing/2014/main" id="{16FF0831-20C6-9FAF-BF2D-7C9B730A18D3}"/>
              </a:ext>
            </a:extLst>
          </p:cNvPr>
          <p:cNvSpPr txBox="1"/>
          <p:nvPr/>
        </p:nvSpPr>
        <p:spPr>
          <a:xfrm>
            <a:off x="3565688" y="3218796"/>
            <a:ext cx="1051050"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Planning, design, operation, </a:t>
            </a:r>
          </a:p>
          <a:p>
            <a:r>
              <a:rPr lang="en-US"/>
              <a:t>and use</a:t>
            </a:r>
          </a:p>
        </p:txBody>
      </p:sp>
      <p:sp>
        <p:nvSpPr>
          <p:cNvPr id="37" name="TextBox 36">
            <a:extLst>
              <a:ext uri="{FF2B5EF4-FFF2-40B4-BE49-F238E27FC236}">
                <a16:creationId xmlns:a16="http://schemas.microsoft.com/office/drawing/2014/main" id="{EEB2E048-BA7D-5CCA-858B-20ED4F7F2F65}"/>
              </a:ext>
            </a:extLst>
          </p:cNvPr>
          <p:cNvSpPr txBox="1"/>
          <p:nvPr/>
        </p:nvSpPr>
        <p:spPr>
          <a:xfrm>
            <a:off x="4548877" y="3227975"/>
            <a:ext cx="1051050"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Entry/exit of vehicles, drivers and operators</a:t>
            </a:r>
          </a:p>
        </p:txBody>
      </p:sp>
      <p:sp>
        <p:nvSpPr>
          <p:cNvPr id="38" name="TextBox 37">
            <a:extLst>
              <a:ext uri="{FF2B5EF4-FFF2-40B4-BE49-F238E27FC236}">
                <a16:creationId xmlns:a16="http://schemas.microsoft.com/office/drawing/2014/main" id="{F912BE80-C12C-91BE-224E-4A9F20783C10}"/>
              </a:ext>
            </a:extLst>
          </p:cNvPr>
          <p:cNvSpPr txBox="1"/>
          <p:nvPr/>
        </p:nvSpPr>
        <p:spPr>
          <a:xfrm>
            <a:off x="5507695" y="3242562"/>
            <a:ext cx="1222933"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Recovery and rehabilitation of crash victims</a:t>
            </a:r>
          </a:p>
        </p:txBody>
      </p:sp>
      <p:sp>
        <p:nvSpPr>
          <p:cNvPr id="39" name="TextBox 38">
            <a:extLst>
              <a:ext uri="{FF2B5EF4-FFF2-40B4-BE49-F238E27FC236}">
                <a16:creationId xmlns:a16="http://schemas.microsoft.com/office/drawing/2014/main" id="{C5929E49-51E2-91F7-8020-A8337A5B1A1B}"/>
              </a:ext>
            </a:extLst>
          </p:cNvPr>
          <p:cNvSpPr txBox="1"/>
          <p:nvPr/>
        </p:nvSpPr>
        <p:spPr>
          <a:xfrm>
            <a:off x="4174975" y="4220671"/>
            <a:ext cx="1889481" cy="307777"/>
          </a:xfrm>
          <a:prstGeom prst="rect">
            <a:avLst/>
          </a:prstGeom>
          <a:noFill/>
        </p:spPr>
        <p:txBody>
          <a:bodyPr wrap="square" rtlCol="0">
            <a:spAutoFit/>
          </a:bodyPr>
          <a:lstStyle>
            <a:defPPr>
              <a:defRPr lang="en-US"/>
            </a:defPPr>
            <a:lvl1pPr algn="ctr">
              <a:defRPr sz="1400" b="1">
                <a:solidFill>
                  <a:schemeClr val="bg1"/>
                </a:solidFill>
                <a:effectLst/>
              </a:defRPr>
            </a:lvl1pPr>
          </a:lstStyle>
          <a:p>
            <a:r>
              <a:rPr lang="en-US"/>
              <a:t>Results Focus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47" name="Group 46">
            <a:extLst>
              <a:ext uri="{FF2B5EF4-FFF2-40B4-BE49-F238E27FC236}">
                <a16:creationId xmlns:a16="http://schemas.microsoft.com/office/drawing/2014/main" id="{4CD8ACA6-2568-46FD-442B-087867F37FA5}"/>
              </a:ext>
            </a:extLst>
          </p:cNvPr>
          <p:cNvGrpSpPr/>
          <p:nvPr/>
        </p:nvGrpSpPr>
        <p:grpSpPr>
          <a:xfrm>
            <a:off x="156463" y="963162"/>
            <a:ext cx="7942508" cy="4852379"/>
            <a:chOff x="231829" y="1345381"/>
            <a:chExt cx="8022784" cy="5215404"/>
          </a:xfrm>
        </p:grpSpPr>
        <p:grpSp>
          <p:nvGrpSpPr>
            <p:cNvPr id="48" name="Group 47">
              <a:extLst>
                <a:ext uri="{FF2B5EF4-FFF2-40B4-BE49-F238E27FC236}">
                  <a16:creationId xmlns:a16="http://schemas.microsoft.com/office/drawing/2014/main" id="{234B84EF-3398-9DCE-233C-C370CD49D363}"/>
                </a:ext>
              </a:extLst>
            </p:cNvPr>
            <p:cNvGrpSpPr/>
            <p:nvPr/>
          </p:nvGrpSpPr>
          <p:grpSpPr>
            <a:xfrm>
              <a:off x="231829" y="1345381"/>
              <a:ext cx="8022784" cy="5215404"/>
              <a:chOff x="672289" y="1586713"/>
              <a:chExt cx="6854611" cy="4456005"/>
            </a:xfrm>
          </p:grpSpPr>
          <p:sp>
            <p:nvSpPr>
              <p:cNvPr id="52" name="Freeform 11">
                <a:extLst>
                  <a:ext uri="{FF2B5EF4-FFF2-40B4-BE49-F238E27FC236}">
                    <a16:creationId xmlns:a16="http://schemas.microsoft.com/office/drawing/2014/main" id="{470EACE1-7B5C-30DB-2489-3C3B44F5EB42}"/>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latin typeface="+mj-lt"/>
                  </a:rPr>
                  <a:t>Results</a:t>
                </a:r>
                <a:endParaRPr lang="en-US" sz="1600" b="1">
                  <a:solidFill>
                    <a:srgbClr val="179AF3"/>
                  </a:solidFill>
                  <a:latin typeface="+mj-lt"/>
                </a:endParaRPr>
              </a:p>
            </p:txBody>
          </p:sp>
          <p:sp>
            <p:nvSpPr>
              <p:cNvPr id="53" name="Freeform 12">
                <a:extLst>
                  <a:ext uri="{FF2B5EF4-FFF2-40B4-BE49-F238E27FC236}">
                    <a16:creationId xmlns:a16="http://schemas.microsoft.com/office/drawing/2014/main" id="{B1E39F9A-E6E3-5CE7-B78A-DA48182439AA}"/>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latin typeface="+mj-lt"/>
                  </a:rPr>
                  <a:t>Interventions</a:t>
                </a:r>
                <a:endParaRPr lang="en-US" sz="1600" b="1">
                  <a:solidFill>
                    <a:srgbClr val="0171BC"/>
                  </a:solidFill>
                  <a:latin typeface="+mj-lt"/>
                </a:endParaRPr>
              </a:p>
            </p:txBody>
          </p:sp>
          <p:sp>
            <p:nvSpPr>
              <p:cNvPr id="54" name="Freeform 13">
                <a:extLst>
                  <a:ext uri="{FF2B5EF4-FFF2-40B4-BE49-F238E27FC236}">
                    <a16:creationId xmlns:a16="http://schemas.microsoft.com/office/drawing/2014/main" id="{5B243D0E-BB2B-BAA8-DC7C-C8C6F921C966}"/>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latin typeface="+mj-lt"/>
                  </a:rPr>
                  <a:t>Institutional </a:t>
                </a:r>
              </a:p>
              <a:p>
                <a:pPr lvl="1"/>
                <a:r>
                  <a:rPr lang="en-US" sz="1600" b="1">
                    <a:solidFill>
                      <a:srgbClr val="002144"/>
                    </a:solidFill>
                    <a:effectLst/>
                    <a:latin typeface="+mj-lt"/>
                  </a:rPr>
                  <a:t>Management </a:t>
                </a:r>
              </a:p>
              <a:p>
                <a:pPr lvl="1"/>
                <a:r>
                  <a:rPr lang="en-US" sz="1600" b="1">
                    <a:solidFill>
                      <a:srgbClr val="002144"/>
                    </a:solidFill>
                    <a:effectLst/>
                    <a:latin typeface="+mj-lt"/>
                  </a:rPr>
                  <a:t>Functions</a:t>
                </a:r>
                <a:endParaRPr lang="en-US" sz="1600" b="1">
                  <a:solidFill>
                    <a:srgbClr val="002144"/>
                  </a:solidFill>
                  <a:latin typeface="+mj-lt"/>
                </a:endParaRPr>
              </a:p>
            </p:txBody>
          </p:sp>
          <p:cxnSp>
            <p:nvCxnSpPr>
              <p:cNvPr id="55" name="Straight Connector 54">
                <a:extLst>
                  <a:ext uri="{FF2B5EF4-FFF2-40B4-BE49-F238E27FC236}">
                    <a16:creationId xmlns:a16="http://schemas.microsoft.com/office/drawing/2014/main" id="{7623E2EC-2342-2A5C-90EA-8C180EAA6C4B}"/>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42CD07D-E211-6685-05A2-25F6E156F2EC}"/>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9617967-C76E-7359-A05F-7C5B440751E9}"/>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4D41415-91DD-8F5F-9101-794D14BBF02F}"/>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59" name="Freeform 18">
                <a:extLst>
                  <a:ext uri="{FF2B5EF4-FFF2-40B4-BE49-F238E27FC236}">
                    <a16:creationId xmlns:a16="http://schemas.microsoft.com/office/drawing/2014/main" id="{0BB42DA4-1407-7D2C-2DC7-A70470A07048}"/>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0" name="Freeform 19">
                <a:extLst>
                  <a:ext uri="{FF2B5EF4-FFF2-40B4-BE49-F238E27FC236}">
                    <a16:creationId xmlns:a16="http://schemas.microsoft.com/office/drawing/2014/main" id="{8580DC35-5108-828D-F244-9A418132E9BA}"/>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20">
                <a:extLst>
                  <a:ext uri="{FF2B5EF4-FFF2-40B4-BE49-F238E27FC236}">
                    <a16:creationId xmlns:a16="http://schemas.microsoft.com/office/drawing/2014/main" id="{386076A0-5690-9DD5-2458-5EA23FAE5E40}"/>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21">
                <a:extLst>
                  <a:ext uri="{FF2B5EF4-FFF2-40B4-BE49-F238E27FC236}">
                    <a16:creationId xmlns:a16="http://schemas.microsoft.com/office/drawing/2014/main" id="{807084A4-0C3C-898E-506C-5F635A531CBC}"/>
                  </a:ext>
                </a:extLst>
              </p:cNvPr>
              <p:cNvSpPr/>
              <p:nvPr/>
            </p:nvSpPr>
            <p:spPr>
              <a:xfrm flipV="1">
                <a:off x="2403201" y="4700308"/>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213C8CC9-B80C-E224-558F-352F3417420E}"/>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7D36EFA-FA89-3B02-7E16-C8279413FE65}"/>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537115B-D97C-054A-D5D6-5B6CECE4BA0A}"/>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813179CC-F082-3E0A-C9F1-9B4F12B9B82E}"/>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4B0D1168-2BE1-D714-B3D4-824418B11C6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FC04D833-D6C3-BA5D-4D07-10D42D41E102}"/>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203D6DE4-A945-DE1A-E9F9-1D5646C591BE}"/>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F9306F6-C932-B35D-C251-E0020FC7003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FB60CC7-2241-F1CD-4D2C-195323DC45CD}"/>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FF0ECFB-AFA1-82E9-052D-0B683356FA21}"/>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A372884-BD11-502D-4869-A1A2E7661DD0}"/>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84B9025-EE0F-A689-E138-69FCF0CE52D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49" name="TextBox 48">
              <a:extLst>
                <a:ext uri="{FF2B5EF4-FFF2-40B4-BE49-F238E27FC236}">
                  <a16:creationId xmlns:a16="http://schemas.microsoft.com/office/drawing/2014/main" id="{3682D8DC-0144-DF1F-B2D6-1FE1E4DE68B2}"/>
                </a:ext>
              </a:extLst>
            </p:cNvPr>
            <p:cNvSpPr txBox="1"/>
            <p:nvPr/>
          </p:nvSpPr>
          <p:spPr>
            <a:xfrm>
              <a:off x="4539037" y="3388975"/>
              <a:ext cx="1377832" cy="307777"/>
            </a:xfrm>
            <a:prstGeom prst="rect">
              <a:avLst/>
            </a:prstGeom>
            <a:noFill/>
          </p:spPr>
          <p:txBody>
            <a:bodyPr wrap="square" rtlCol="0">
              <a:spAutoFit/>
            </a:bodyPr>
            <a:lstStyle/>
            <a:p>
              <a:pPr algn="ctr"/>
              <a:r>
                <a:rPr lang="en-US" sz="1400" b="1">
                  <a:solidFill>
                    <a:schemeClr val="bg1"/>
                  </a:solidFill>
                  <a:effectLst/>
                  <a:latin typeface="Andes Bold" panose="02000000000000000000" pitchFamily="2" charset="0"/>
                </a:rPr>
                <a:t>Road Network</a:t>
              </a:r>
              <a:endParaRPr lang="en-US" sz="1400" b="1">
                <a:solidFill>
                  <a:schemeClr val="bg1"/>
                </a:solidFill>
                <a:latin typeface="Andes Bold" panose="02000000000000000000" pitchFamily="2" charset="0"/>
              </a:endParaRPr>
            </a:p>
          </p:txBody>
        </p:sp>
        <p:sp>
          <p:nvSpPr>
            <p:cNvPr id="50" name="TextBox 49">
              <a:extLst>
                <a:ext uri="{FF2B5EF4-FFF2-40B4-BE49-F238E27FC236}">
                  <a16:creationId xmlns:a16="http://schemas.microsoft.com/office/drawing/2014/main" id="{25A89128-E214-95C4-A833-BBACAB333894}"/>
                </a:ext>
              </a:extLst>
            </p:cNvPr>
            <p:cNvSpPr txBox="1"/>
            <p:nvPr/>
          </p:nvSpPr>
          <p:spPr>
            <a:xfrm>
              <a:off x="4539037" y="4990059"/>
              <a:ext cx="1377832" cy="307777"/>
            </a:xfrm>
            <a:prstGeom prst="rect">
              <a:avLst/>
            </a:prstGeom>
            <a:noFill/>
          </p:spPr>
          <p:txBody>
            <a:bodyPr wrap="square" rtlCol="0">
              <a:spAutoFit/>
            </a:bodyPr>
            <a:lstStyle/>
            <a:p>
              <a:pPr algn="ctr"/>
              <a:r>
                <a:rPr lang="en-US" sz="1400" b="1">
                  <a:solidFill>
                    <a:schemeClr val="bg1"/>
                  </a:solidFill>
                  <a:effectLst/>
                  <a:latin typeface="Andes Bold" panose="02000000000000000000" pitchFamily="2" charset="0"/>
                </a:rPr>
                <a:t>Results Focus</a:t>
              </a:r>
              <a:endParaRPr lang="en-US" sz="1400" b="1">
                <a:solidFill>
                  <a:schemeClr val="bg1"/>
                </a:solidFill>
                <a:latin typeface="Andes Bold" panose="02000000000000000000" pitchFamily="2" charset="0"/>
              </a:endParaRPr>
            </a:p>
          </p:txBody>
        </p:sp>
      </p:grpSp>
      <p:sp>
        <p:nvSpPr>
          <p:cNvPr id="76" name="TextBox 75">
            <a:extLst>
              <a:ext uri="{FF2B5EF4-FFF2-40B4-BE49-F238E27FC236}">
                <a16:creationId xmlns:a16="http://schemas.microsoft.com/office/drawing/2014/main" id="{B5C0F3D1-0580-0BC7-2D38-3E1BF9DFCF72}"/>
              </a:ext>
            </a:extLst>
          </p:cNvPr>
          <p:cNvSpPr txBox="1"/>
          <p:nvPr/>
        </p:nvSpPr>
        <p:spPr>
          <a:xfrm>
            <a:off x="4499931" y="2160590"/>
            <a:ext cx="1320972"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Intermediate Outcomes</a:t>
            </a:r>
          </a:p>
        </p:txBody>
      </p:sp>
      <p:sp>
        <p:nvSpPr>
          <p:cNvPr id="77" name="TextBox 76">
            <a:extLst>
              <a:ext uri="{FF2B5EF4-FFF2-40B4-BE49-F238E27FC236}">
                <a16:creationId xmlns:a16="http://schemas.microsoft.com/office/drawing/2014/main" id="{1EFA67EA-DFBC-D4DB-C650-F31CF28ACFA5}"/>
              </a:ext>
            </a:extLst>
          </p:cNvPr>
          <p:cNvSpPr txBox="1"/>
          <p:nvPr/>
        </p:nvSpPr>
        <p:spPr>
          <a:xfrm>
            <a:off x="4424680" y="2596203"/>
            <a:ext cx="1320972" cy="261610"/>
          </a:xfrm>
          <a:prstGeom prst="rect">
            <a:avLst/>
          </a:prstGeom>
          <a:noFill/>
        </p:spPr>
        <p:txBody>
          <a:bodyPr wrap="square" rtlCol="0">
            <a:spAutoFit/>
          </a:bodyPr>
          <a:lstStyle/>
          <a:p>
            <a:pPr algn="ctr"/>
            <a:r>
              <a:rPr lang="en-US" sz="1100" b="1">
                <a:solidFill>
                  <a:schemeClr val="bg1"/>
                </a:solidFill>
              </a:rPr>
              <a:t>Outputs</a:t>
            </a:r>
          </a:p>
        </p:txBody>
      </p:sp>
      <p:grpSp>
        <p:nvGrpSpPr>
          <p:cNvPr id="82" name="Group 81">
            <a:extLst>
              <a:ext uri="{FF2B5EF4-FFF2-40B4-BE49-F238E27FC236}">
                <a16:creationId xmlns:a16="http://schemas.microsoft.com/office/drawing/2014/main" id="{9DE31652-070F-DB7D-7650-BF51FCD97C63}"/>
              </a:ext>
            </a:extLst>
          </p:cNvPr>
          <p:cNvGrpSpPr/>
          <p:nvPr/>
        </p:nvGrpSpPr>
        <p:grpSpPr>
          <a:xfrm>
            <a:off x="7661431" y="1644364"/>
            <a:ext cx="4168645" cy="2764442"/>
            <a:chOff x="7744699" y="2225157"/>
            <a:chExt cx="4168645" cy="2764442"/>
          </a:xfrm>
        </p:grpSpPr>
        <p:sp>
          <p:nvSpPr>
            <p:cNvPr id="83" name="Triangle 3">
              <a:extLst>
                <a:ext uri="{FF2B5EF4-FFF2-40B4-BE49-F238E27FC236}">
                  <a16:creationId xmlns:a16="http://schemas.microsoft.com/office/drawing/2014/main" id="{E4FAE9C7-181A-ECCF-12DF-2DF2628CAF48}"/>
                </a:ext>
              </a:extLst>
            </p:cNvPr>
            <p:cNvSpPr/>
            <p:nvPr/>
          </p:nvSpPr>
          <p:spPr>
            <a:xfrm rot="3600000">
              <a:off x="7811896" y="2689012"/>
              <a:ext cx="545051" cy="469871"/>
            </a:xfrm>
            <a:prstGeom prst="triangle">
              <a:avLst/>
            </a:prstGeom>
            <a:solidFill>
              <a:srgbClr val="189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134A7B58-B030-16B3-06BC-874EFC5E8D21}"/>
                </a:ext>
              </a:extLst>
            </p:cNvPr>
            <p:cNvSpPr/>
            <p:nvPr/>
          </p:nvSpPr>
          <p:spPr>
            <a:xfrm>
              <a:off x="8012342" y="2225157"/>
              <a:ext cx="3901002" cy="2764442"/>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marL="342900" marR="0" lvl="0" indent="-342900">
                <a:spcBef>
                  <a:spcPts val="0"/>
                </a:spcBef>
                <a:spcAft>
                  <a:spcPts val="0"/>
                </a:spcAft>
                <a:buSzPts val="1200"/>
                <a:buFont typeface="Symbol" pitchFamily="2" charset="2"/>
                <a:buChar char=""/>
              </a:pPr>
              <a:endParaRPr lang="en-NZ" sz="1350">
                <a:solidFill>
                  <a:srgbClr val="1893E9"/>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r>
                <a:rPr lang="en-NZ" sz="1350">
                  <a:solidFill>
                    <a:srgbClr val="1893E9"/>
                  </a:solidFill>
                  <a:effectLst/>
                  <a:ea typeface="Times New Roman" panose="02020603050405020304" pitchFamily="18" charset="0"/>
                  <a:cs typeface="Calibri" panose="020F0502020204030204" pitchFamily="34" charset="0"/>
                </a:rPr>
                <a:t>Intermediate outcomes are linked to improvements in the final outcomes.</a:t>
              </a:r>
              <a:endParaRPr lang="en-US" sz="1350">
                <a:solidFill>
                  <a:srgbClr val="1893E9"/>
                </a:solidFill>
                <a:effectLst/>
                <a:ea typeface="Times New Roman" panose="02020603050405020304" pitchFamily="18" charset="0"/>
                <a:cs typeface="Times New Roman" panose="02020603050405020304" pitchFamily="18" charset="0"/>
              </a:endParaRPr>
            </a:p>
            <a:p>
              <a:pPr marL="0" marR="0">
                <a:spcBef>
                  <a:spcPts val="0"/>
                </a:spcBef>
                <a:spcAft>
                  <a:spcPts val="0"/>
                </a:spcAft>
              </a:pPr>
              <a:endParaRPr lang="en-US" sz="1350">
                <a:solidFill>
                  <a:srgbClr val="1893E9"/>
                </a:solidFill>
                <a:effectLst/>
                <a:ea typeface="Times New Roman" panose="02020603050405020304" pitchFamily="18" charset="0"/>
                <a:cs typeface="Times New Roman" panose="02020603050405020304" pitchFamily="18" charset="0"/>
              </a:endParaRPr>
            </a:p>
            <a:p>
              <a:pPr marL="342900" indent="-342900">
                <a:buSzPts val="1200"/>
                <a:buFont typeface="Symbol" pitchFamily="2" charset="2"/>
                <a:buChar char=""/>
              </a:pPr>
              <a:r>
                <a:rPr lang="en-NZ" sz="1350">
                  <a:solidFill>
                    <a:srgbClr val="1893E9"/>
                  </a:solidFill>
                  <a:cs typeface="Calibri"/>
                </a:rPr>
                <a:t>These are important performance measures that are commonly targeted and tracked in good practice countries (e.g. </a:t>
              </a:r>
              <a:r>
                <a:rPr lang="en-NZ" sz="1350" err="1">
                  <a:solidFill>
                    <a:srgbClr val="1893E9"/>
                  </a:solidFill>
                  <a:cs typeface="Calibri"/>
                </a:rPr>
                <a:t>behavioral</a:t>
              </a:r>
              <a:r>
                <a:rPr lang="en-NZ" sz="1350">
                  <a:solidFill>
                    <a:srgbClr val="1893E9"/>
                  </a:solidFill>
                  <a:cs typeface="Calibri"/>
                </a:rPr>
                <a:t> measures such as network speeds and safety belt wearing rates, helmet wearing rate, post-crash response time).</a:t>
              </a:r>
              <a:endParaRPr lang="en-US" sz="1350">
                <a:solidFill>
                  <a:srgbClr val="1893E9"/>
                </a:solidFill>
                <a:cs typeface="Calibri"/>
              </a:endParaRPr>
            </a:p>
          </p:txBody>
        </p:sp>
        <p:sp>
          <p:nvSpPr>
            <p:cNvPr id="85" name="Rectangle 84">
              <a:extLst>
                <a:ext uri="{FF2B5EF4-FFF2-40B4-BE49-F238E27FC236}">
                  <a16:creationId xmlns:a16="http://schemas.microsoft.com/office/drawing/2014/main" id="{75EBA4DF-2299-05E0-6CCC-0573C9902204}"/>
                </a:ext>
              </a:extLst>
            </p:cNvPr>
            <p:cNvSpPr/>
            <p:nvPr/>
          </p:nvSpPr>
          <p:spPr>
            <a:xfrm>
              <a:off x="7744699" y="2285095"/>
              <a:ext cx="3975131" cy="524505"/>
            </a:xfrm>
            <a:prstGeom prst="rect">
              <a:avLst/>
            </a:prstGeom>
            <a:solidFill>
              <a:srgbClr val="189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t>Intermediate Outcomes</a:t>
              </a:r>
            </a:p>
          </p:txBody>
        </p:sp>
      </p:grpSp>
    </p:spTree>
    <p:extLst>
      <p:ext uri="{BB962C8B-B14F-4D97-AF65-F5344CB8AC3E}">
        <p14:creationId xmlns:p14="http://schemas.microsoft.com/office/powerpoint/2010/main" val="3185788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56463" y="171861"/>
            <a:ext cx="10982251" cy="523220"/>
          </a:xfrm>
          <a:prstGeom prst="rect">
            <a:avLst/>
          </a:prstGeom>
          <a:noFill/>
        </p:spPr>
        <p:txBody>
          <a:bodyPr wrap="square" rtlCol="0">
            <a:spAutoFit/>
          </a:bodyPr>
          <a:lstStyle/>
          <a:p>
            <a:r>
              <a:rPr lang="en-US" sz="2800" b="1"/>
              <a:t>Step 1: What safety results are being sought by the agency?</a:t>
            </a:r>
          </a:p>
        </p:txBody>
      </p:sp>
      <p:sp>
        <p:nvSpPr>
          <p:cNvPr id="31" name="TextBox 30">
            <a:extLst>
              <a:ext uri="{FF2B5EF4-FFF2-40B4-BE49-F238E27FC236}">
                <a16:creationId xmlns:a16="http://schemas.microsoft.com/office/drawing/2014/main" id="{9938BB8F-8AB6-7484-E1CB-520421E480E5}"/>
              </a:ext>
            </a:extLst>
          </p:cNvPr>
          <p:cNvSpPr txBox="1"/>
          <p:nvPr/>
        </p:nvSpPr>
        <p:spPr>
          <a:xfrm>
            <a:off x="4711484" y="976221"/>
            <a:ext cx="725837" cy="430887"/>
          </a:xfrm>
          <a:prstGeom prst="rect">
            <a:avLst/>
          </a:prstGeom>
          <a:noFill/>
        </p:spPr>
        <p:txBody>
          <a:bodyPr wrap="square" rtlCol="0">
            <a:spAutoFit/>
          </a:bodyPr>
          <a:lstStyle/>
          <a:p>
            <a:pPr algn="ctr"/>
            <a:r>
              <a:rPr lang="en-US" sz="1100" b="1">
                <a:solidFill>
                  <a:schemeClr val="bg1"/>
                </a:solidFill>
                <a:effectLst/>
              </a:rPr>
              <a:t>Social Cost</a:t>
            </a:r>
            <a:endParaRPr lang="en-US" sz="1100" b="1">
              <a:solidFill>
                <a:schemeClr val="bg1"/>
              </a:solidFill>
            </a:endParaRPr>
          </a:p>
        </p:txBody>
      </p:sp>
      <p:sp>
        <p:nvSpPr>
          <p:cNvPr id="32" name="TextBox 31">
            <a:extLst>
              <a:ext uri="{FF2B5EF4-FFF2-40B4-BE49-F238E27FC236}">
                <a16:creationId xmlns:a16="http://schemas.microsoft.com/office/drawing/2014/main" id="{C4196FCB-2D5B-4D6D-E7CC-1A633C43A815}"/>
              </a:ext>
            </a:extLst>
          </p:cNvPr>
          <p:cNvSpPr txBox="1"/>
          <p:nvPr/>
        </p:nvSpPr>
        <p:spPr>
          <a:xfrm>
            <a:off x="4490033" y="1532573"/>
            <a:ext cx="1169544"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Final Outcomes</a:t>
            </a:r>
          </a:p>
        </p:txBody>
      </p:sp>
      <p:sp>
        <p:nvSpPr>
          <p:cNvPr id="33" name="TextBox 32">
            <a:extLst>
              <a:ext uri="{FF2B5EF4-FFF2-40B4-BE49-F238E27FC236}">
                <a16:creationId xmlns:a16="http://schemas.microsoft.com/office/drawing/2014/main" id="{51274F2C-5BF9-D41B-F0A9-74EFE94641AB}"/>
              </a:ext>
            </a:extLst>
          </p:cNvPr>
          <p:cNvSpPr txBox="1"/>
          <p:nvPr/>
        </p:nvSpPr>
        <p:spPr>
          <a:xfrm>
            <a:off x="4445156" y="1960526"/>
            <a:ext cx="1334323"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Intermediate Outcomes</a:t>
            </a:r>
          </a:p>
        </p:txBody>
      </p:sp>
      <p:sp>
        <p:nvSpPr>
          <p:cNvPr id="34" name="TextBox 33">
            <a:extLst>
              <a:ext uri="{FF2B5EF4-FFF2-40B4-BE49-F238E27FC236}">
                <a16:creationId xmlns:a16="http://schemas.microsoft.com/office/drawing/2014/main" id="{F4AC1C5F-94D8-0412-DF1C-9DE62C4CC170}"/>
              </a:ext>
            </a:extLst>
          </p:cNvPr>
          <p:cNvSpPr txBox="1"/>
          <p:nvPr/>
        </p:nvSpPr>
        <p:spPr>
          <a:xfrm>
            <a:off x="4418005" y="2401738"/>
            <a:ext cx="1334323" cy="261610"/>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Outputs</a:t>
            </a:r>
          </a:p>
        </p:txBody>
      </p:sp>
      <p:sp>
        <p:nvSpPr>
          <p:cNvPr id="35" name="TextBox 34">
            <a:extLst>
              <a:ext uri="{FF2B5EF4-FFF2-40B4-BE49-F238E27FC236}">
                <a16:creationId xmlns:a16="http://schemas.microsoft.com/office/drawing/2014/main" id="{DC76AF25-42B5-E50A-DE5E-E808A6232D8E}"/>
              </a:ext>
            </a:extLst>
          </p:cNvPr>
          <p:cNvSpPr txBox="1"/>
          <p:nvPr/>
        </p:nvSpPr>
        <p:spPr>
          <a:xfrm>
            <a:off x="4374496" y="2663260"/>
            <a:ext cx="1377832" cy="307777"/>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36" name="TextBox 35">
            <a:extLst>
              <a:ext uri="{FF2B5EF4-FFF2-40B4-BE49-F238E27FC236}">
                <a16:creationId xmlns:a16="http://schemas.microsoft.com/office/drawing/2014/main" id="{16FF0831-20C6-9FAF-BF2D-7C9B730A18D3}"/>
              </a:ext>
            </a:extLst>
          </p:cNvPr>
          <p:cNvSpPr txBox="1"/>
          <p:nvPr/>
        </p:nvSpPr>
        <p:spPr>
          <a:xfrm>
            <a:off x="3565688" y="3218796"/>
            <a:ext cx="1051050"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Planning, design, operation, </a:t>
            </a:r>
          </a:p>
          <a:p>
            <a:r>
              <a:rPr lang="en-US"/>
              <a:t>and use</a:t>
            </a:r>
          </a:p>
        </p:txBody>
      </p:sp>
      <p:sp>
        <p:nvSpPr>
          <p:cNvPr id="37" name="TextBox 36">
            <a:extLst>
              <a:ext uri="{FF2B5EF4-FFF2-40B4-BE49-F238E27FC236}">
                <a16:creationId xmlns:a16="http://schemas.microsoft.com/office/drawing/2014/main" id="{EEB2E048-BA7D-5CCA-858B-20ED4F7F2F65}"/>
              </a:ext>
            </a:extLst>
          </p:cNvPr>
          <p:cNvSpPr txBox="1"/>
          <p:nvPr/>
        </p:nvSpPr>
        <p:spPr>
          <a:xfrm>
            <a:off x="4548877" y="3227975"/>
            <a:ext cx="1051050"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Entry/exit of vehicles, drivers and operators</a:t>
            </a:r>
          </a:p>
        </p:txBody>
      </p:sp>
      <p:sp>
        <p:nvSpPr>
          <p:cNvPr id="38" name="TextBox 37">
            <a:extLst>
              <a:ext uri="{FF2B5EF4-FFF2-40B4-BE49-F238E27FC236}">
                <a16:creationId xmlns:a16="http://schemas.microsoft.com/office/drawing/2014/main" id="{F912BE80-C12C-91BE-224E-4A9F20783C10}"/>
              </a:ext>
            </a:extLst>
          </p:cNvPr>
          <p:cNvSpPr txBox="1"/>
          <p:nvPr/>
        </p:nvSpPr>
        <p:spPr>
          <a:xfrm>
            <a:off x="5507695" y="3242562"/>
            <a:ext cx="1222933"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Recovery and rehabilitation of crash victims</a:t>
            </a:r>
          </a:p>
        </p:txBody>
      </p:sp>
      <p:sp>
        <p:nvSpPr>
          <p:cNvPr id="39" name="TextBox 38">
            <a:extLst>
              <a:ext uri="{FF2B5EF4-FFF2-40B4-BE49-F238E27FC236}">
                <a16:creationId xmlns:a16="http://schemas.microsoft.com/office/drawing/2014/main" id="{C5929E49-51E2-91F7-8020-A8337A5B1A1B}"/>
              </a:ext>
            </a:extLst>
          </p:cNvPr>
          <p:cNvSpPr txBox="1"/>
          <p:nvPr/>
        </p:nvSpPr>
        <p:spPr>
          <a:xfrm>
            <a:off x="4174975" y="4220671"/>
            <a:ext cx="1889481" cy="307777"/>
          </a:xfrm>
          <a:prstGeom prst="rect">
            <a:avLst/>
          </a:prstGeom>
          <a:noFill/>
        </p:spPr>
        <p:txBody>
          <a:bodyPr wrap="square" rtlCol="0">
            <a:spAutoFit/>
          </a:bodyPr>
          <a:lstStyle>
            <a:defPPr>
              <a:defRPr lang="en-US"/>
            </a:defPPr>
            <a:lvl1pPr algn="ctr">
              <a:defRPr sz="1400" b="1">
                <a:solidFill>
                  <a:schemeClr val="bg1"/>
                </a:solidFill>
                <a:effectLst/>
              </a:defRPr>
            </a:lvl1pPr>
          </a:lstStyle>
          <a:p>
            <a:r>
              <a:rPr lang="en-US"/>
              <a:t>Results Focus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47" name="Group 46">
            <a:extLst>
              <a:ext uri="{FF2B5EF4-FFF2-40B4-BE49-F238E27FC236}">
                <a16:creationId xmlns:a16="http://schemas.microsoft.com/office/drawing/2014/main" id="{4CD8ACA6-2568-46FD-442B-087867F37FA5}"/>
              </a:ext>
            </a:extLst>
          </p:cNvPr>
          <p:cNvGrpSpPr/>
          <p:nvPr/>
        </p:nvGrpSpPr>
        <p:grpSpPr>
          <a:xfrm>
            <a:off x="156463" y="963162"/>
            <a:ext cx="7942508" cy="4852379"/>
            <a:chOff x="231829" y="1345381"/>
            <a:chExt cx="8022784" cy="5215404"/>
          </a:xfrm>
        </p:grpSpPr>
        <p:grpSp>
          <p:nvGrpSpPr>
            <p:cNvPr id="48" name="Group 47">
              <a:extLst>
                <a:ext uri="{FF2B5EF4-FFF2-40B4-BE49-F238E27FC236}">
                  <a16:creationId xmlns:a16="http://schemas.microsoft.com/office/drawing/2014/main" id="{234B84EF-3398-9DCE-233C-C370CD49D363}"/>
                </a:ext>
              </a:extLst>
            </p:cNvPr>
            <p:cNvGrpSpPr/>
            <p:nvPr/>
          </p:nvGrpSpPr>
          <p:grpSpPr>
            <a:xfrm>
              <a:off x="231829" y="1345381"/>
              <a:ext cx="8022784" cy="5215404"/>
              <a:chOff x="672289" y="1586713"/>
              <a:chExt cx="6854611" cy="4456005"/>
            </a:xfrm>
          </p:grpSpPr>
          <p:sp>
            <p:nvSpPr>
              <p:cNvPr id="52" name="Freeform 11">
                <a:extLst>
                  <a:ext uri="{FF2B5EF4-FFF2-40B4-BE49-F238E27FC236}">
                    <a16:creationId xmlns:a16="http://schemas.microsoft.com/office/drawing/2014/main" id="{470EACE1-7B5C-30DB-2489-3C3B44F5EB42}"/>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latin typeface="+mj-lt"/>
                  </a:rPr>
                  <a:t>Results</a:t>
                </a:r>
                <a:endParaRPr lang="en-US" sz="1600" b="1">
                  <a:solidFill>
                    <a:srgbClr val="179AF3"/>
                  </a:solidFill>
                  <a:latin typeface="+mj-lt"/>
                </a:endParaRPr>
              </a:p>
            </p:txBody>
          </p:sp>
          <p:sp>
            <p:nvSpPr>
              <p:cNvPr id="53" name="Freeform 12">
                <a:extLst>
                  <a:ext uri="{FF2B5EF4-FFF2-40B4-BE49-F238E27FC236}">
                    <a16:creationId xmlns:a16="http://schemas.microsoft.com/office/drawing/2014/main" id="{B1E39F9A-E6E3-5CE7-B78A-DA48182439AA}"/>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latin typeface="+mj-lt"/>
                  </a:rPr>
                  <a:t>Interventions</a:t>
                </a:r>
                <a:endParaRPr lang="en-US" sz="1600" b="1">
                  <a:solidFill>
                    <a:srgbClr val="0171BC"/>
                  </a:solidFill>
                  <a:latin typeface="+mj-lt"/>
                </a:endParaRPr>
              </a:p>
            </p:txBody>
          </p:sp>
          <p:sp>
            <p:nvSpPr>
              <p:cNvPr id="54" name="Freeform 13">
                <a:extLst>
                  <a:ext uri="{FF2B5EF4-FFF2-40B4-BE49-F238E27FC236}">
                    <a16:creationId xmlns:a16="http://schemas.microsoft.com/office/drawing/2014/main" id="{5B243D0E-BB2B-BAA8-DC7C-C8C6F921C966}"/>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latin typeface="+mj-lt"/>
                  </a:rPr>
                  <a:t>Institutional </a:t>
                </a:r>
              </a:p>
              <a:p>
                <a:pPr lvl="1"/>
                <a:r>
                  <a:rPr lang="en-US" sz="1600" b="1">
                    <a:solidFill>
                      <a:srgbClr val="002144"/>
                    </a:solidFill>
                    <a:effectLst/>
                    <a:latin typeface="+mj-lt"/>
                  </a:rPr>
                  <a:t>Management </a:t>
                </a:r>
              </a:p>
              <a:p>
                <a:pPr lvl="1"/>
                <a:r>
                  <a:rPr lang="en-US" sz="1600" b="1">
                    <a:solidFill>
                      <a:srgbClr val="002144"/>
                    </a:solidFill>
                    <a:effectLst/>
                    <a:latin typeface="+mj-lt"/>
                  </a:rPr>
                  <a:t>Functions</a:t>
                </a:r>
                <a:endParaRPr lang="en-US" sz="1600" b="1">
                  <a:solidFill>
                    <a:srgbClr val="002144"/>
                  </a:solidFill>
                  <a:latin typeface="+mj-lt"/>
                </a:endParaRPr>
              </a:p>
            </p:txBody>
          </p:sp>
          <p:cxnSp>
            <p:nvCxnSpPr>
              <p:cNvPr id="55" name="Straight Connector 54">
                <a:extLst>
                  <a:ext uri="{FF2B5EF4-FFF2-40B4-BE49-F238E27FC236}">
                    <a16:creationId xmlns:a16="http://schemas.microsoft.com/office/drawing/2014/main" id="{7623E2EC-2342-2A5C-90EA-8C180EAA6C4B}"/>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42CD07D-E211-6685-05A2-25F6E156F2EC}"/>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9617967-C76E-7359-A05F-7C5B440751E9}"/>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4D41415-91DD-8F5F-9101-794D14BBF02F}"/>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59" name="Freeform 18">
                <a:extLst>
                  <a:ext uri="{FF2B5EF4-FFF2-40B4-BE49-F238E27FC236}">
                    <a16:creationId xmlns:a16="http://schemas.microsoft.com/office/drawing/2014/main" id="{0BB42DA4-1407-7D2C-2DC7-A70470A07048}"/>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0" name="Freeform 19">
                <a:extLst>
                  <a:ext uri="{FF2B5EF4-FFF2-40B4-BE49-F238E27FC236}">
                    <a16:creationId xmlns:a16="http://schemas.microsoft.com/office/drawing/2014/main" id="{8580DC35-5108-828D-F244-9A418132E9BA}"/>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20">
                <a:extLst>
                  <a:ext uri="{FF2B5EF4-FFF2-40B4-BE49-F238E27FC236}">
                    <a16:creationId xmlns:a16="http://schemas.microsoft.com/office/drawing/2014/main" id="{386076A0-5690-9DD5-2458-5EA23FAE5E40}"/>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21">
                <a:extLst>
                  <a:ext uri="{FF2B5EF4-FFF2-40B4-BE49-F238E27FC236}">
                    <a16:creationId xmlns:a16="http://schemas.microsoft.com/office/drawing/2014/main" id="{807084A4-0C3C-898E-506C-5F635A531CBC}"/>
                  </a:ext>
                </a:extLst>
              </p:cNvPr>
              <p:cNvSpPr/>
              <p:nvPr/>
            </p:nvSpPr>
            <p:spPr>
              <a:xfrm flipV="1">
                <a:off x="2403201" y="4700308"/>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213C8CC9-B80C-E224-558F-352F3417420E}"/>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7D36EFA-FA89-3B02-7E16-C8279413FE65}"/>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537115B-D97C-054A-D5D6-5B6CECE4BA0A}"/>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813179CC-F082-3E0A-C9F1-9B4F12B9B82E}"/>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4B0D1168-2BE1-D714-B3D4-824418B11C6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FC04D833-D6C3-BA5D-4D07-10D42D41E102}"/>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203D6DE4-A945-DE1A-E9F9-1D5646C591BE}"/>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F9306F6-C932-B35D-C251-E0020FC7003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FB60CC7-2241-F1CD-4D2C-195323DC45CD}"/>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FF0ECFB-AFA1-82E9-052D-0B683356FA21}"/>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A372884-BD11-502D-4869-A1A2E7661DD0}"/>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84B9025-EE0F-A689-E138-69FCF0CE52D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49" name="TextBox 48">
              <a:extLst>
                <a:ext uri="{FF2B5EF4-FFF2-40B4-BE49-F238E27FC236}">
                  <a16:creationId xmlns:a16="http://schemas.microsoft.com/office/drawing/2014/main" id="{3682D8DC-0144-DF1F-B2D6-1FE1E4DE68B2}"/>
                </a:ext>
              </a:extLst>
            </p:cNvPr>
            <p:cNvSpPr txBox="1"/>
            <p:nvPr/>
          </p:nvSpPr>
          <p:spPr>
            <a:xfrm>
              <a:off x="4539037" y="3388975"/>
              <a:ext cx="1377832" cy="307777"/>
            </a:xfrm>
            <a:prstGeom prst="rect">
              <a:avLst/>
            </a:prstGeom>
            <a:noFill/>
          </p:spPr>
          <p:txBody>
            <a:bodyPr wrap="square" rtlCol="0">
              <a:spAutoFit/>
            </a:bodyPr>
            <a:lstStyle/>
            <a:p>
              <a:pPr algn="ctr"/>
              <a:r>
                <a:rPr lang="en-US" sz="1400" b="1">
                  <a:solidFill>
                    <a:schemeClr val="bg1"/>
                  </a:solidFill>
                  <a:effectLst/>
                  <a:latin typeface="Andes Bold" panose="02000000000000000000" pitchFamily="2" charset="0"/>
                </a:rPr>
                <a:t>Road Network</a:t>
              </a:r>
              <a:endParaRPr lang="en-US" sz="1400" b="1">
                <a:solidFill>
                  <a:schemeClr val="bg1"/>
                </a:solidFill>
                <a:latin typeface="Andes Bold" panose="02000000000000000000" pitchFamily="2" charset="0"/>
              </a:endParaRPr>
            </a:p>
          </p:txBody>
        </p:sp>
        <p:sp>
          <p:nvSpPr>
            <p:cNvPr id="50" name="TextBox 49">
              <a:extLst>
                <a:ext uri="{FF2B5EF4-FFF2-40B4-BE49-F238E27FC236}">
                  <a16:creationId xmlns:a16="http://schemas.microsoft.com/office/drawing/2014/main" id="{25A89128-E214-95C4-A833-BBACAB333894}"/>
                </a:ext>
              </a:extLst>
            </p:cNvPr>
            <p:cNvSpPr txBox="1"/>
            <p:nvPr/>
          </p:nvSpPr>
          <p:spPr>
            <a:xfrm>
              <a:off x="4539037" y="4990059"/>
              <a:ext cx="1377832" cy="307777"/>
            </a:xfrm>
            <a:prstGeom prst="rect">
              <a:avLst/>
            </a:prstGeom>
            <a:noFill/>
          </p:spPr>
          <p:txBody>
            <a:bodyPr wrap="square" rtlCol="0">
              <a:spAutoFit/>
            </a:bodyPr>
            <a:lstStyle/>
            <a:p>
              <a:pPr algn="ctr"/>
              <a:r>
                <a:rPr lang="en-US" sz="1400" b="1">
                  <a:solidFill>
                    <a:schemeClr val="bg1"/>
                  </a:solidFill>
                  <a:effectLst/>
                  <a:latin typeface="Andes Bold" panose="02000000000000000000" pitchFamily="2" charset="0"/>
                </a:rPr>
                <a:t>Results Focus</a:t>
              </a:r>
              <a:endParaRPr lang="en-US" sz="1400" b="1">
                <a:solidFill>
                  <a:schemeClr val="bg1"/>
                </a:solidFill>
                <a:latin typeface="Andes Bold" panose="02000000000000000000" pitchFamily="2" charset="0"/>
              </a:endParaRPr>
            </a:p>
          </p:txBody>
        </p:sp>
      </p:grpSp>
      <p:sp>
        <p:nvSpPr>
          <p:cNvPr id="75" name="TextBox 74">
            <a:extLst>
              <a:ext uri="{FF2B5EF4-FFF2-40B4-BE49-F238E27FC236}">
                <a16:creationId xmlns:a16="http://schemas.microsoft.com/office/drawing/2014/main" id="{8B5B026A-B916-EF28-8DB2-7685C18CC91C}"/>
              </a:ext>
            </a:extLst>
          </p:cNvPr>
          <p:cNvSpPr txBox="1"/>
          <p:nvPr/>
        </p:nvSpPr>
        <p:spPr>
          <a:xfrm>
            <a:off x="4569541" y="1742153"/>
            <a:ext cx="1157842" cy="430887"/>
          </a:xfrm>
          <a:prstGeom prst="rect">
            <a:avLst/>
          </a:prstGeom>
          <a:noFill/>
        </p:spPr>
        <p:txBody>
          <a:bodyPr wrap="square" rtlCol="0">
            <a:spAutoFit/>
          </a:bodyPr>
          <a:lstStyle/>
          <a:p>
            <a:pPr algn="ctr"/>
            <a:r>
              <a:rPr lang="en-US" sz="1100" b="1">
                <a:solidFill>
                  <a:schemeClr val="bg1"/>
                </a:solidFill>
                <a:effectLst/>
              </a:rPr>
              <a:t>Final Outcomes</a:t>
            </a:r>
            <a:endParaRPr lang="en-US" sz="1100" b="1">
              <a:solidFill>
                <a:schemeClr val="bg1"/>
              </a:solidFill>
            </a:endParaRPr>
          </a:p>
        </p:txBody>
      </p:sp>
      <p:sp>
        <p:nvSpPr>
          <p:cNvPr id="76" name="TextBox 75">
            <a:extLst>
              <a:ext uri="{FF2B5EF4-FFF2-40B4-BE49-F238E27FC236}">
                <a16:creationId xmlns:a16="http://schemas.microsoft.com/office/drawing/2014/main" id="{B5C0F3D1-0580-0BC7-2D38-3E1BF9DFCF72}"/>
              </a:ext>
            </a:extLst>
          </p:cNvPr>
          <p:cNvSpPr txBox="1"/>
          <p:nvPr/>
        </p:nvSpPr>
        <p:spPr>
          <a:xfrm>
            <a:off x="4473108" y="2175307"/>
            <a:ext cx="1320972"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Intermediate Outcomes</a:t>
            </a:r>
          </a:p>
        </p:txBody>
      </p:sp>
      <p:sp>
        <p:nvSpPr>
          <p:cNvPr id="77" name="TextBox 76">
            <a:extLst>
              <a:ext uri="{FF2B5EF4-FFF2-40B4-BE49-F238E27FC236}">
                <a16:creationId xmlns:a16="http://schemas.microsoft.com/office/drawing/2014/main" id="{1EFA67EA-DFBC-D4DB-C650-F31CF28ACFA5}"/>
              </a:ext>
            </a:extLst>
          </p:cNvPr>
          <p:cNvSpPr txBox="1"/>
          <p:nvPr/>
        </p:nvSpPr>
        <p:spPr>
          <a:xfrm>
            <a:off x="4392794" y="2588663"/>
            <a:ext cx="1320972" cy="261610"/>
          </a:xfrm>
          <a:prstGeom prst="rect">
            <a:avLst/>
          </a:prstGeom>
          <a:noFill/>
        </p:spPr>
        <p:txBody>
          <a:bodyPr wrap="square" rtlCol="0">
            <a:spAutoFit/>
          </a:bodyPr>
          <a:lstStyle/>
          <a:p>
            <a:pPr algn="ctr"/>
            <a:r>
              <a:rPr lang="en-US" sz="1100" b="1">
                <a:solidFill>
                  <a:schemeClr val="bg1"/>
                </a:solidFill>
              </a:rPr>
              <a:t>Outputs</a:t>
            </a:r>
          </a:p>
        </p:txBody>
      </p:sp>
      <p:grpSp>
        <p:nvGrpSpPr>
          <p:cNvPr id="78" name="Group 77">
            <a:extLst>
              <a:ext uri="{FF2B5EF4-FFF2-40B4-BE49-F238E27FC236}">
                <a16:creationId xmlns:a16="http://schemas.microsoft.com/office/drawing/2014/main" id="{B6B6C3BB-6A47-62EF-0350-A31F5279EF2F}"/>
              </a:ext>
            </a:extLst>
          </p:cNvPr>
          <p:cNvGrpSpPr/>
          <p:nvPr/>
        </p:nvGrpSpPr>
        <p:grpSpPr>
          <a:xfrm>
            <a:off x="7744699" y="2225158"/>
            <a:ext cx="4168645" cy="1718881"/>
            <a:chOff x="7744699" y="2225158"/>
            <a:chExt cx="4168645" cy="1718881"/>
          </a:xfrm>
        </p:grpSpPr>
        <p:sp>
          <p:nvSpPr>
            <p:cNvPr id="79" name="Triangle 3">
              <a:extLst>
                <a:ext uri="{FF2B5EF4-FFF2-40B4-BE49-F238E27FC236}">
                  <a16:creationId xmlns:a16="http://schemas.microsoft.com/office/drawing/2014/main" id="{ABCC3CB4-173F-38A1-106F-9B7F0DFCBFCF}"/>
                </a:ext>
              </a:extLst>
            </p:cNvPr>
            <p:cNvSpPr/>
            <p:nvPr/>
          </p:nvSpPr>
          <p:spPr>
            <a:xfrm rot="3600000">
              <a:off x="7811896" y="2689013"/>
              <a:ext cx="545051" cy="469871"/>
            </a:xfrm>
            <a:prstGeom prst="triangle">
              <a:avLst/>
            </a:prstGeom>
            <a:solidFill>
              <a:srgbClr val="189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F37730C-1C8E-C0CA-CC56-849F387A6B04}"/>
                </a:ext>
              </a:extLst>
            </p:cNvPr>
            <p:cNvSpPr/>
            <p:nvPr/>
          </p:nvSpPr>
          <p:spPr>
            <a:xfrm>
              <a:off x="8012342" y="2225158"/>
              <a:ext cx="3901002" cy="1718881"/>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lgn="just">
                <a:spcBef>
                  <a:spcPts val="0"/>
                </a:spcBef>
                <a:spcAft>
                  <a:spcPts val="0"/>
                </a:spcAft>
                <a:buSzPts val="1200"/>
                <a:buFont typeface="Symbol" pitchFamily="2" charset="2"/>
                <a:buChar char=""/>
              </a:pPr>
              <a:endParaRPr lang="en-AU" sz="1350">
                <a:solidFill>
                  <a:srgbClr val="1893E9"/>
                </a:solidFill>
                <a:effectLst/>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SzPts val="1200"/>
                <a:buFont typeface="Symbol" pitchFamily="2" charset="2"/>
                <a:buChar char=""/>
              </a:pPr>
              <a:endParaRPr lang="en-AU" sz="1350">
                <a:solidFill>
                  <a:srgbClr val="1893E9"/>
                </a:solidFill>
                <a:effectLst/>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SzPts val="1200"/>
                <a:buFont typeface="Symbol" pitchFamily="2" charset="2"/>
                <a:buChar char=""/>
              </a:pPr>
              <a:r>
                <a:rPr lang="en-AU" sz="1350">
                  <a:solidFill>
                    <a:srgbClr val="1893E9"/>
                  </a:solidFill>
                  <a:effectLst/>
                  <a:ea typeface="Times New Roman" panose="02020603050405020304" pitchFamily="18" charset="0"/>
                  <a:cs typeface="Times New Roman" panose="02020603050405020304" pitchFamily="18" charset="0"/>
                </a:rPr>
                <a:t>Final outcomes are expressed in terms of road crash fatalities and injuries, and reductions in these outcomes are commonly targeted and tracked.</a:t>
              </a:r>
              <a:endParaRPr lang="en-US" sz="1350">
                <a:solidFill>
                  <a:srgbClr val="1893E9"/>
                </a:solidFill>
                <a:effectLst/>
                <a:ea typeface="Times New Roman" panose="02020603050405020304" pitchFamily="18" charset="0"/>
                <a:cs typeface="Times New Roman" panose="02020603050405020304" pitchFamily="18" charset="0"/>
              </a:endParaRPr>
            </a:p>
          </p:txBody>
        </p:sp>
        <p:sp>
          <p:nvSpPr>
            <p:cNvPr id="81" name="Rectangle 80">
              <a:extLst>
                <a:ext uri="{FF2B5EF4-FFF2-40B4-BE49-F238E27FC236}">
                  <a16:creationId xmlns:a16="http://schemas.microsoft.com/office/drawing/2014/main" id="{B6CA75F0-137B-FBA8-ADA6-B468173A2BFF}"/>
                </a:ext>
              </a:extLst>
            </p:cNvPr>
            <p:cNvSpPr/>
            <p:nvPr/>
          </p:nvSpPr>
          <p:spPr>
            <a:xfrm>
              <a:off x="7744699" y="2285096"/>
              <a:ext cx="3975131" cy="524505"/>
            </a:xfrm>
            <a:prstGeom prst="rect">
              <a:avLst/>
            </a:prstGeom>
            <a:solidFill>
              <a:srgbClr val="189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t>Final Outcomes</a:t>
              </a:r>
            </a:p>
          </p:txBody>
        </p:sp>
      </p:grpSp>
    </p:spTree>
    <p:extLst>
      <p:ext uri="{BB962C8B-B14F-4D97-AF65-F5344CB8AC3E}">
        <p14:creationId xmlns:p14="http://schemas.microsoft.com/office/powerpoint/2010/main" val="137198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56463" y="171861"/>
            <a:ext cx="10982251" cy="523220"/>
          </a:xfrm>
          <a:prstGeom prst="rect">
            <a:avLst/>
          </a:prstGeom>
          <a:noFill/>
        </p:spPr>
        <p:txBody>
          <a:bodyPr wrap="square" rtlCol="0">
            <a:spAutoFit/>
          </a:bodyPr>
          <a:lstStyle/>
          <a:p>
            <a:r>
              <a:rPr lang="en-US" sz="2800" b="1"/>
              <a:t>Step 1: What safety results are being sought by the agency?</a:t>
            </a:r>
          </a:p>
        </p:txBody>
      </p:sp>
      <p:sp>
        <p:nvSpPr>
          <p:cNvPr id="31" name="TextBox 30">
            <a:extLst>
              <a:ext uri="{FF2B5EF4-FFF2-40B4-BE49-F238E27FC236}">
                <a16:creationId xmlns:a16="http://schemas.microsoft.com/office/drawing/2014/main" id="{9938BB8F-8AB6-7484-E1CB-520421E480E5}"/>
              </a:ext>
            </a:extLst>
          </p:cNvPr>
          <p:cNvSpPr txBox="1"/>
          <p:nvPr/>
        </p:nvSpPr>
        <p:spPr>
          <a:xfrm>
            <a:off x="4711484" y="976221"/>
            <a:ext cx="725837" cy="430887"/>
          </a:xfrm>
          <a:prstGeom prst="rect">
            <a:avLst/>
          </a:prstGeom>
          <a:noFill/>
        </p:spPr>
        <p:txBody>
          <a:bodyPr wrap="square" rtlCol="0">
            <a:spAutoFit/>
          </a:bodyPr>
          <a:lstStyle/>
          <a:p>
            <a:pPr algn="ctr"/>
            <a:r>
              <a:rPr lang="en-US" sz="1100" b="1">
                <a:solidFill>
                  <a:schemeClr val="bg1"/>
                </a:solidFill>
                <a:effectLst/>
              </a:rPr>
              <a:t>Social Cost</a:t>
            </a:r>
            <a:endParaRPr lang="en-US" sz="1100" b="1">
              <a:solidFill>
                <a:schemeClr val="bg1"/>
              </a:solidFill>
            </a:endParaRPr>
          </a:p>
        </p:txBody>
      </p:sp>
      <p:sp>
        <p:nvSpPr>
          <p:cNvPr id="32" name="TextBox 31">
            <a:extLst>
              <a:ext uri="{FF2B5EF4-FFF2-40B4-BE49-F238E27FC236}">
                <a16:creationId xmlns:a16="http://schemas.microsoft.com/office/drawing/2014/main" id="{C4196FCB-2D5B-4D6D-E7CC-1A633C43A815}"/>
              </a:ext>
            </a:extLst>
          </p:cNvPr>
          <p:cNvSpPr txBox="1"/>
          <p:nvPr/>
        </p:nvSpPr>
        <p:spPr>
          <a:xfrm>
            <a:off x="4490033" y="1532573"/>
            <a:ext cx="1169544"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Final Outcomes</a:t>
            </a:r>
          </a:p>
        </p:txBody>
      </p:sp>
      <p:sp>
        <p:nvSpPr>
          <p:cNvPr id="33" name="TextBox 32">
            <a:extLst>
              <a:ext uri="{FF2B5EF4-FFF2-40B4-BE49-F238E27FC236}">
                <a16:creationId xmlns:a16="http://schemas.microsoft.com/office/drawing/2014/main" id="{51274F2C-5BF9-D41B-F0A9-74EFE94641AB}"/>
              </a:ext>
            </a:extLst>
          </p:cNvPr>
          <p:cNvSpPr txBox="1"/>
          <p:nvPr/>
        </p:nvSpPr>
        <p:spPr>
          <a:xfrm>
            <a:off x="4445156" y="1960526"/>
            <a:ext cx="1334323"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Intermediate Outcomes</a:t>
            </a:r>
          </a:p>
        </p:txBody>
      </p:sp>
      <p:sp>
        <p:nvSpPr>
          <p:cNvPr id="34" name="TextBox 33">
            <a:extLst>
              <a:ext uri="{FF2B5EF4-FFF2-40B4-BE49-F238E27FC236}">
                <a16:creationId xmlns:a16="http://schemas.microsoft.com/office/drawing/2014/main" id="{F4AC1C5F-94D8-0412-DF1C-9DE62C4CC170}"/>
              </a:ext>
            </a:extLst>
          </p:cNvPr>
          <p:cNvSpPr txBox="1"/>
          <p:nvPr/>
        </p:nvSpPr>
        <p:spPr>
          <a:xfrm>
            <a:off x="4418005" y="2401738"/>
            <a:ext cx="1334323" cy="261610"/>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Outputs</a:t>
            </a:r>
          </a:p>
        </p:txBody>
      </p:sp>
      <p:sp>
        <p:nvSpPr>
          <p:cNvPr id="35" name="TextBox 34">
            <a:extLst>
              <a:ext uri="{FF2B5EF4-FFF2-40B4-BE49-F238E27FC236}">
                <a16:creationId xmlns:a16="http://schemas.microsoft.com/office/drawing/2014/main" id="{DC76AF25-42B5-E50A-DE5E-E808A6232D8E}"/>
              </a:ext>
            </a:extLst>
          </p:cNvPr>
          <p:cNvSpPr txBox="1"/>
          <p:nvPr/>
        </p:nvSpPr>
        <p:spPr>
          <a:xfrm>
            <a:off x="4374496" y="2663260"/>
            <a:ext cx="1377832" cy="307777"/>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36" name="TextBox 35">
            <a:extLst>
              <a:ext uri="{FF2B5EF4-FFF2-40B4-BE49-F238E27FC236}">
                <a16:creationId xmlns:a16="http://schemas.microsoft.com/office/drawing/2014/main" id="{16FF0831-20C6-9FAF-BF2D-7C9B730A18D3}"/>
              </a:ext>
            </a:extLst>
          </p:cNvPr>
          <p:cNvSpPr txBox="1"/>
          <p:nvPr/>
        </p:nvSpPr>
        <p:spPr>
          <a:xfrm>
            <a:off x="3565688" y="3218796"/>
            <a:ext cx="1051050"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Planning, design, operation, </a:t>
            </a:r>
          </a:p>
          <a:p>
            <a:r>
              <a:rPr lang="en-US"/>
              <a:t>and use</a:t>
            </a:r>
          </a:p>
        </p:txBody>
      </p:sp>
      <p:sp>
        <p:nvSpPr>
          <p:cNvPr id="37" name="TextBox 36">
            <a:extLst>
              <a:ext uri="{FF2B5EF4-FFF2-40B4-BE49-F238E27FC236}">
                <a16:creationId xmlns:a16="http://schemas.microsoft.com/office/drawing/2014/main" id="{EEB2E048-BA7D-5CCA-858B-20ED4F7F2F65}"/>
              </a:ext>
            </a:extLst>
          </p:cNvPr>
          <p:cNvSpPr txBox="1"/>
          <p:nvPr/>
        </p:nvSpPr>
        <p:spPr>
          <a:xfrm>
            <a:off x="4548877" y="3227975"/>
            <a:ext cx="1051050"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Entry/exit of vehicles, drivers and operators</a:t>
            </a:r>
          </a:p>
        </p:txBody>
      </p:sp>
      <p:sp>
        <p:nvSpPr>
          <p:cNvPr id="38" name="TextBox 37">
            <a:extLst>
              <a:ext uri="{FF2B5EF4-FFF2-40B4-BE49-F238E27FC236}">
                <a16:creationId xmlns:a16="http://schemas.microsoft.com/office/drawing/2014/main" id="{F912BE80-C12C-91BE-224E-4A9F20783C10}"/>
              </a:ext>
            </a:extLst>
          </p:cNvPr>
          <p:cNvSpPr txBox="1"/>
          <p:nvPr/>
        </p:nvSpPr>
        <p:spPr>
          <a:xfrm>
            <a:off x="5507695" y="3242562"/>
            <a:ext cx="1222933"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Recovery and rehabilitation of crash victims</a:t>
            </a:r>
          </a:p>
        </p:txBody>
      </p:sp>
      <p:sp>
        <p:nvSpPr>
          <p:cNvPr id="39" name="TextBox 38">
            <a:extLst>
              <a:ext uri="{FF2B5EF4-FFF2-40B4-BE49-F238E27FC236}">
                <a16:creationId xmlns:a16="http://schemas.microsoft.com/office/drawing/2014/main" id="{C5929E49-51E2-91F7-8020-A8337A5B1A1B}"/>
              </a:ext>
            </a:extLst>
          </p:cNvPr>
          <p:cNvSpPr txBox="1"/>
          <p:nvPr/>
        </p:nvSpPr>
        <p:spPr>
          <a:xfrm>
            <a:off x="4174975" y="4220671"/>
            <a:ext cx="1889481" cy="307777"/>
          </a:xfrm>
          <a:prstGeom prst="rect">
            <a:avLst/>
          </a:prstGeom>
          <a:noFill/>
        </p:spPr>
        <p:txBody>
          <a:bodyPr wrap="square" rtlCol="0">
            <a:spAutoFit/>
          </a:bodyPr>
          <a:lstStyle>
            <a:defPPr>
              <a:defRPr lang="en-US"/>
            </a:defPPr>
            <a:lvl1pPr algn="ctr">
              <a:defRPr sz="1400" b="1">
                <a:solidFill>
                  <a:schemeClr val="bg1"/>
                </a:solidFill>
                <a:effectLst/>
              </a:defRPr>
            </a:lvl1pPr>
          </a:lstStyle>
          <a:p>
            <a:r>
              <a:rPr lang="en-US"/>
              <a:t>Results Focus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47" name="Group 46">
            <a:extLst>
              <a:ext uri="{FF2B5EF4-FFF2-40B4-BE49-F238E27FC236}">
                <a16:creationId xmlns:a16="http://schemas.microsoft.com/office/drawing/2014/main" id="{4CD8ACA6-2568-46FD-442B-087867F37FA5}"/>
              </a:ext>
            </a:extLst>
          </p:cNvPr>
          <p:cNvGrpSpPr/>
          <p:nvPr/>
        </p:nvGrpSpPr>
        <p:grpSpPr>
          <a:xfrm>
            <a:off x="156463" y="963162"/>
            <a:ext cx="7942508" cy="4852379"/>
            <a:chOff x="231829" y="1345381"/>
            <a:chExt cx="8022784" cy="5215404"/>
          </a:xfrm>
        </p:grpSpPr>
        <p:grpSp>
          <p:nvGrpSpPr>
            <p:cNvPr id="48" name="Group 47">
              <a:extLst>
                <a:ext uri="{FF2B5EF4-FFF2-40B4-BE49-F238E27FC236}">
                  <a16:creationId xmlns:a16="http://schemas.microsoft.com/office/drawing/2014/main" id="{234B84EF-3398-9DCE-233C-C370CD49D363}"/>
                </a:ext>
              </a:extLst>
            </p:cNvPr>
            <p:cNvGrpSpPr/>
            <p:nvPr/>
          </p:nvGrpSpPr>
          <p:grpSpPr>
            <a:xfrm>
              <a:off x="231829" y="1345381"/>
              <a:ext cx="8022784" cy="5215404"/>
              <a:chOff x="672289" y="1586713"/>
              <a:chExt cx="6854611" cy="4456005"/>
            </a:xfrm>
          </p:grpSpPr>
          <p:sp>
            <p:nvSpPr>
              <p:cNvPr id="52" name="Freeform 11">
                <a:extLst>
                  <a:ext uri="{FF2B5EF4-FFF2-40B4-BE49-F238E27FC236}">
                    <a16:creationId xmlns:a16="http://schemas.microsoft.com/office/drawing/2014/main" id="{470EACE1-7B5C-30DB-2489-3C3B44F5EB42}"/>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latin typeface="+mj-lt"/>
                  </a:rPr>
                  <a:t>Results</a:t>
                </a:r>
                <a:endParaRPr lang="en-US" sz="1600" b="1">
                  <a:solidFill>
                    <a:srgbClr val="179AF3"/>
                  </a:solidFill>
                  <a:latin typeface="+mj-lt"/>
                </a:endParaRPr>
              </a:p>
            </p:txBody>
          </p:sp>
          <p:sp>
            <p:nvSpPr>
              <p:cNvPr id="53" name="Freeform 12">
                <a:extLst>
                  <a:ext uri="{FF2B5EF4-FFF2-40B4-BE49-F238E27FC236}">
                    <a16:creationId xmlns:a16="http://schemas.microsoft.com/office/drawing/2014/main" id="{B1E39F9A-E6E3-5CE7-B78A-DA48182439AA}"/>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latin typeface="+mj-lt"/>
                  </a:rPr>
                  <a:t>Interventions</a:t>
                </a:r>
                <a:endParaRPr lang="en-US" sz="1600" b="1">
                  <a:solidFill>
                    <a:srgbClr val="0171BC"/>
                  </a:solidFill>
                  <a:latin typeface="+mj-lt"/>
                </a:endParaRPr>
              </a:p>
            </p:txBody>
          </p:sp>
          <p:sp>
            <p:nvSpPr>
              <p:cNvPr id="54" name="Freeform 13">
                <a:extLst>
                  <a:ext uri="{FF2B5EF4-FFF2-40B4-BE49-F238E27FC236}">
                    <a16:creationId xmlns:a16="http://schemas.microsoft.com/office/drawing/2014/main" id="{5B243D0E-BB2B-BAA8-DC7C-C8C6F921C966}"/>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latin typeface="+mj-lt"/>
                  </a:rPr>
                  <a:t>Institutional </a:t>
                </a:r>
              </a:p>
              <a:p>
                <a:pPr lvl="1"/>
                <a:r>
                  <a:rPr lang="en-US" sz="1600" b="1">
                    <a:solidFill>
                      <a:srgbClr val="002144"/>
                    </a:solidFill>
                    <a:effectLst/>
                    <a:latin typeface="+mj-lt"/>
                  </a:rPr>
                  <a:t>Management </a:t>
                </a:r>
              </a:p>
              <a:p>
                <a:pPr lvl="1"/>
                <a:r>
                  <a:rPr lang="en-US" sz="1600" b="1">
                    <a:solidFill>
                      <a:srgbClr val="002144"/>
                    </a:solidFill>
                    <a:effectLst/>
                    <a:latin typeface="+mj-lt"/>
                  </a:rPr>
                  <a:t>Functions</a:t>
                </a:r>
                <a:endParaRPr lang="en-US" sz="1600" b="1">
                  <a:solidFill>
                    <a:srgbClr val="002144"/>
                  </a:solidFill>
                  <a:latin typeface="+mj-lt"/>
                </a:endParaRPr>
              </a:p>
            </p:txBody>
          </p:sp>
          <p:cxnSp>
            <p:nvCxnSpPr>
              <p:cNvPr id="55" name="Straight Connector 54">
                <a:extLst>
                  <a:ext uri="{FF2B5EF4-FFF2-40B4-BE49-F238E27FC236}">
                    <a16:creationId xmlns:a16="http://schemas.microsoft.com/office/drawing/2014/main" id="{7623E2EC-2342-2A5C-90EA-8C180EAA6C4B}"/>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42CD07D-E211-6685-05A2-25F6E156F2EC}"/>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9617967-C76E-7359-A05F-7C5B440751E9}"/>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4D41415-91DD-8F5F-9101-794D14BBF02F}"/>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59" name="Freeform 18">
                <a:extLst>
                  <a:ext uri="{FF2B5EF4-FFF2-40B4-BE49-F238E27FC236}">
                    <a16:creationId xmlns:a16="http://schemas.microsoft.com/office/drawing/2014/main" id="{0BB42DA4-1407-7D2C-2DC7-A70470A07048}"/>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0" name="Freeform 19">
                <a:extLst>
                  <a:ext uri="{FF2B5EF4-FFF2-40B4-BE49-F238E27FC236}">
                    <a16:creationId xmlns:a16="http://schemas.microsoft.com/office/drawing/2014/main" id="{8580DC35-5108-828D-F244-9A418132E9BA}"/>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20">
                <a:extLst>
                  <a:ext uri="{FF2B5EF4-FFF2-40B4-BE49-F238E27FC236}">
                    <a16:creationId xmlns:a16="http://schemas.microsoft.com/office/drawing/2014/main" id="{386076A0-5690-9DD5-2458-5EA23FAE5E40}"/>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21">
                <a:extLst>
                  <a:ext uri="{FF2B5EF4-FFF2-40B4-BE49-F238E27FC236}">
                    <a16:creationId xmlns:a16="http://schemas.microsoft.com/office/drawing/2014/main" id="{807084A4-0C3C-898E-506C-5F635A531CBC}"/>
                  </a:ext>
                </a:extLst>
              </p:cNvPr>
              <p:cNvSpPr/>
              <p:nvPr/>
            </p:nvSpPr>
            <p:spPr>
              <a:xfrm flipV="1">
                <a:off x="2403201" y="4700308"/>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213C8CC9-B80C-E224-558F-352F3417420E}"/>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7D36EFA-FA89-3B02-7E16-C8279413FE65}"/>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537115B-D97C-054A-D5D6-5B6CECE4BA0A}"/>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813179CC-F082-3E0A-C9F1-9B4F12B9B82E}"/>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4B0D1168-2BE1-D714-B3D4-824418B11C6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FC04D833-D6C3-BA5D-4D07-10D42D41E102}"/>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203D6DE4-A945-DE1A-E9F9-1D5646C591BE}"/>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F9306F6-C932-B35D-C251-E0020FC7003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FB60CC7-2241-F1CD-4D2C-195323DC45CD}"/>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FF0ECFB-AFA1-82E9-052D-0B683356FA21}"/>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A372884-BD11-502D-4869-A1A2E7661DD0}"/>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84B9025-EE0F-A689-E138-69FCF0CE52D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49" name="TextBox 48">
              <a:extLst>
                <a:ext uri="{FF2B5EF4-FFF2-40B4-BE49-F238E27FC236}">
                  <a16:creationId xmlns:a16="http://schemas.microsoft.com/office/drawing/2014/main" id="{3682D8DC-0144-DF1F-B2D6-1FE1E4DE68B2}"/>
                </a:ext>
              </a:extLst>
            </p:cNvPr>
            <p:cNvSpPr txBox="1"/>
            <p:nvPr/>
          </p:nvSpPr>
          <p:spPr>
            <a:xfrm>
              <a:off x="4539037" y="3388975"/>
              <a:ext cx="1377832" cy="307777"/>
            </a:xfrm>
            <a:prstGeom prst="rect">
              <a:avLst/>
            </a:prstGeom>
            <a:noFill/>
          </p:spPr>
          <p:txBody>
            <a:bodyPr wrap="square" rtlCol="0">
              <a:spAutoFit/>
            </a:bodyPr>
            <a:lstStyle/>
            <a:p>
              <a:pPr algn="ctr"/>
              <a:r>
                <a:rPr lang="en-US" sz="1400" b="1">
                  <a:solidFill>
                    <a:schemeClr val="bg1"/>
                  </a:solidFill>
                  <a:effectLst/>
                  <a:latin typeface="Andes Bold" panose="02000000000000000000" pitchFamily="2" charset="0"/>
                </a:rPr>
                <a:t>Road Network</a:t>
              </a:r>
              <a:endParaRPr lang="en-US" sz="1400" b="1">
                <a:solidFill>
                  <a:schemeClr val="bg1"/>
                </a:solidFill>
                <a:latin typeface="Andes Bold" panose="02000000000000000000" pitchFamily="2" charset="0"/>
              </a:endParaRPr>
            </a:p>
          </p:txBody>
        </p:sp>
        <p:sp>
          <p:nvSpPr>
            <p:cNvPr id="50" name="TextBox 49">
              <a:extLst>
                <a:ext uri="{FF2B5EF4-FFF2-40B4-BE49-F238E27FC236}">
                  <a16:creationId xmlns:a16="http://schemas.microsoft.com/office/drawing/2014/main" id="{25A89128-E214-95C4-A833-BBACAB333894}"/>
                </a:ext>
              </a:extLst>
            </p:cNvPr>
            <p:cNvSpPr txBox="1"/>
            <p:nvPr/>
          </p:nvSpPr>
          <p:spPr>
            <a:xfrm>
              <a:off x="4539037" y="4990059"/>
              <a:ext cx="1377832" cy="307777"/>
            </a:xfrm>
            <a:prstGeom prst="rect">
              <a:avLst/>
            </a:prstGeom>
            <a:noFill/>
          </p:spPr>
          <p:txBody>
            <a:bodyPr wrap="square" rtlCol="0">
              <a:spAutoFit/>
            </a:bodyPr>
            <a:lstStyle/>
            <a:p>
              <a:pPr algn="ctr"/>
              <a:r>
                <a:rPr lang="en-US" sz="1400" b="1">
                  <a:solidFill>
                    <a:schemeClr val="bg1"/>
                  </a:solidFill>
                  <a:effectLst/>
                  <a:latin typeface="Andes Bold" panose="02000000000000000000" pitchFamily="2" charset="0"/>
                </a:rPr>
                <a:t>Results Focus</a:t>
              </a:r>
              <a:endParaRPr lang="en-US" sz="1400" b="1">
                <a:solidFill>
                  <a:schemeClr val="bg1"/>
                </a:solidFill>
                <a:latin typeface="Andes Bold" panose="02000000000000000000" pitchFamily="2" charset="0"/>
              </a:endParaRPr>
            </a:p>
          </p:txBody>
        </p:sp>
      </p:grpSp>
      <p:sp>
        <p:nvSpPr>
          <p:cNvPr id="75" name="TextBox 74">
            <a:extLst>
              <a:ext uri="{FF2B5EF4-FFF2-40B4-BE49-F238E27FC236}">
                <a16:creationId xmlns:a16="http://schemas.microsoft.com/office/drawing/2014/main" id="{8B5B026A-B916-EF28-8DB2-7685C18CC91C}"/>
              </a:ext>
            </a:extLst>
          </p:cNvPr>
          <p:cNvSpPr txBox="1"/>
          <p:nvPr/>
        </p:nvSpPr>
        <p:spPr>
          <a:xfrm>
            <a:off x="4511339" y="1770381"/>
            <a:ext cx="1157842" cy="430887"/>
          </a:xfrm>
          <a:prstGeom prst="rect">
            <a:avLst/>
          </a:prstGeom>
          <a:noFill/>
        </p:spPr>
        <p:txBody>
          <a:bodyPr wrap="square" rtlCol="0">
            <a:spAutoFit/>
          </a:bodyPr>
          <a:lstStyle/>
          <a:p>
            <a:pPr algn="ctr"/>
            <a:r>
              <a:rPr lang="en-US" sz="1100" b="1">
                <a:solidFill>
                  <a:schemeClr val="bg1"/>
                </a:solidFill>
                <a:effectLst/>
              </a:rPr>
              <a:t>Final Outcomes</a:t>
            </a:r>
            <a:endParaRPr lang="en-US" sz="1100" b="1">
              <a:solidFill>
                <a:schemeClr val="bg1"/>
              </a:solidFill>
            </a:endParaRPr>
          </a:p>
        </p:txBody>
      </p:sp>
      <p:sp>
        <p:nvSpPr>
          <p:cNvPr id="76" name="TextBox 75">
            <a:extLst>
              <a:ext uri="{FF2B5EF4-FFF2-40B4-BE49-F238E27FC236}">
                <a16:creationId xmlns:a16="http://schemas.microsoft.com/office/drawing/2014/main" id="{B5C0F3D1-0580-0BC7-2D38-3E1BF9DFCF72}"/>
              </a:ext>
            </a:extLst>
          </p:cNvPr>
          <p:cNvSpPr txBox="1"/>
          <p:nvPr/>
        </p:nvSpPr>
        <p:spPr>
          <a:xfrm>
            <a:off x="4439300" y="2152116"/>
            <a:ext cx="1320972"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Intermediate Outcomes</a:t>
            </a:r>
          </a:p>
        </p:txBody>
      </p:sp>
      <p:sp>
        <p:nvSpPr>
          <p:cNvPr id="77" name="TextBox 76">
            <a:extLst>
              <a:ext uri="{FF2B5EF4-FFF2-40B4-BE49-F238E27FC236}">
                <a16:creationId xmlns:a16="http://schemas.microsoft.com/office/drawing/2014/main" id="{1EFA67EA-DFBC-D4DB-C650-F31CF28ACFA5}"/>
              </a:ext>
            </a:extLst>
          </p:cNvPr>
          <p:cNvSpPr txBox="1"/>
          <p:nvPr/>
        </p:nvSpPr>
        <p:spPr>
          <a:xfrm>
            <a:off x="4439300" y="2602686"/>
            <a:ext cx="1320972" cy="261610"/>
          </a:xfrm>
          <a:prstGeom prst="rect">
            <a:avLst/>
          </a:prstGeom>
          <a:noFill/>
        </p:spPr>
        <p:txBody>
          <a:bodyPr wrap="square" rtlCol="0">
            <a:spAutoFit/>
          </a:bodyPr>
          <a:lstStyle/>
          <a:p>
            <a:pPr algn="ctr"/>
            <a:r>
              <a:rPr lang="en-US" sz="1100" b="1">
                <a:solidFill>
                  <a:schemeClr val="bg1"/>
                </a:solidFill>
              </a:rPr>
              <a:t>Outputs</a:t>
            </a:r>
          </a:p>
        </p:txBody>
      </p:sp>
      <p:grpSp>
        <p:nvGrpSpPr>
          <p:cNvPr id="2" name="Group 1">
            <a:extLst>
              <a:ext uri="{FF2B5EF4-FFF2-40B4-BE49-F238E27FC236}">
                <a16:creationId xmlns:a16="http://schemas.microsoft.com/office/drawing/2014/main" id="{19264857-3AF5-9313-F233-0C51909F1548}"/>
              </a:ext>
            </a:extLst>
          </p:cNvPr>
          <p:cNvGrpSpPr/>
          <p:nvPr/>
        </p:nvGrpSpPr>
        <p:grpSpPr>
          <a:xfrm>
            <a:off x="7298512" y="1011679"/>
            <a:ext cx="4168645" cy="3338362"/>
            <a:chOff x="7744699" y="2225157"/>
            <a:chExt cx="4168645" cy="3338362"/>
          </a:xfrm>
        </p:grpSpPr>
        <p:sp>
          <p:nvSpPr>
            <p:cNvPr id="3" name="Triangle 3">
              <a:extLst>
                <a:ext uri="{FF2B5EF4-FFF2-40B4-BE49-F238E27FC236}">
                  <a16:creationId xmlns:a16="http://schemas.microsoft.com/office/drawing/2014/main" id="{292B7971-482A-5B42-04E2-8365148DBB79}"/>
                </a:ext>
              </a:extLst>
            </p:cNvPr>
            <p:cNvSpPr/>
            <p:nvPr/>
          </p:nvSpPr>
          <p:spPr>
            <a:xfrm rot="3600000">
              <a:off x="7811896" y="2689012"/>
              <a:ext cx="545051" cy="469871"/>
            </a:xfrm>
            <a:prstGeom prst="triangle">
              <a:avLst/>
            </a:prstGeom>
            <a:solidFill>
              <a:srgbClr val="189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E5F7E98-1389-4E30-D9D8-07427017B02A}"/>
                </a:ext>
              </a:extLst>
            </p:cNvPr>
            <p:cNvSpPr/>
            <p:nvPr/>
          </p:nvSpPr>
          <p:spPr>
            <a:xfrm>
              <a:off x="8012342" y="2225157"/>
              <a:ext cx="3901002" cy="3338362"/>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R="0" lvl="0">
                <a:spcBef>
                  <a:spcPts val="0"/>
                </a:spcBef>
                <a:spcAft>
                  <a:spcPts val="0"/>
                </a:spcAft>
                <a:buSzPts val="1200"/>
              </a:pPr>
              <a:endParaRPr lang="en-AU" sz="1350">
                <a:solidFill>
                  <a:srgbClr val="1893E9"/>
                </a:solidFill>
                <a:ea typeface="Times New Roman" panose="02020603050405020304" pitchFamily="18" charset="0"/>
                <a:cs typeface="Times New Roman" panose="02020603050405020304" pitchFamily="18" charset="0"/>
              </a:endParaRPr>
            </a:p>
            <a:p>
              <a:pPr marR="0" lvl="0">
                <a:spcBef>
                  <a:spcPts val="0"/>
                </a:spcBef>
                <a:spcAft>
                  <a:spcPts val="0"/>
                </a:spcAft>
                <a:buSzPts val="1200"/>
              </a:pPr>
              <a:endParaRPr lang="en-AU" sz="1350">
                <a:solidFill>
                  <a:srgbClr val="1893E9"/>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a:solidFill>
                    <a:srgbClr val="1893E9"/>
                  </a:solidFill>
                  <a:effectLst/>
                  <a:ea typeface="Times New Roman" panose="02020603050405020304" pitchFamily="18" charset="0"/>
                  <a:cs typeface="Times New Roman" panose="02020603050405020304" pitchFamily="18" charset="0"/>
                </a:rPr>
                <a:t>The social cost of road crash fatalities and injuries includes the tangible economic costs incurred, such as the loss of productivity, property damage, and health and justice sector costs, and the intangible costs reflecting the loss of life quality and related pain and suffering.</a:t>
              </a:r>
              <a:endParaRPr lang="en-US" sz="1350">
                <a:solidFill>
                  <a:srgbClr val="1893E9"/>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a:solidFill>
                    <a:srgbClr val="1893E9"/>
                  </a:solidFill>
                  <a:effectLst/>
                  <a:ea typeface="Times New Roman" panose="02020603050405020304" pitchFamily="18" charset="0"/>
                  <a:cs typeface="Times New Roman" panose="02020603050405020304" pitchFamily="18" charset="0"/>
                </a:rPr>
                <a:t> </a:t>
              </a:r>
              <a:endParaRPr lang="en-US" sz="1350">
                <a:solidFill>
                  <a:srgbClr val="1893E9"/>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a:solidFill>
                    <a:srgbClr val="1893E9"/>
                  </a:solidFill>
                  <a:effectLst/>
                  <a:ea typeface="Times New Roman" panose="02020603050405020304" pitchFamily="18" charset="0"/>
                  <a:cs typeface="Times New Roman" panose="02020603050405020304" pitchFamily="18" charset="0"/>
                </a:rPr>
                <a:t>In broad terms agencies would likely see the reduction in the social cost of road crashes and injuries as the ultimate result being sought.</a:t>
              </a:r>
              <a:endParaRPr lang="en-US" sz="1350">
                <a:solidFill>
                  <a:srgbClr val="1893E9"/>
                </a:solidFill>
                <a:effectLst/>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7443FFF-6A9A-8995-F716-6E87D75D811B}"/>
                </a:ext>
              </a:extLst>
            </p:cNvPr>
            <p:cNvSpPr/>
            <p:nvPr/>
          </p:nvSpPr>
          <p:spPr>
            <a:xfrm>
              <a:off x="7744699" y="2285095"/>
              <a:ext cx="3975131" cy="524505"/>
            </a:xfrm>
            <a:prstGeom prst="rect">
              <a:avLst/>
            </a:prstGeom>
            <a:solidFill>
              <a:srgbClr val="189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t>Social Cost</a:t>
              </a:r>
            </a:p>
          </p:txBody>
        </p:sp>
      </p:grpSp>
      <p:sp>
        <p:nvSpPr>
          <p:cNvPr id="7" name="TextBox 6">
            <a:extLst>
              <a:ext uri="{FF2B5EF4-FFF2-40B4-BE49-F238E27FC236}">
                <a16:creationId xmlns:a16="http://schemas.microsoft.com/office/drawing/2014/main" id="{0A2BA452-FD54-9139-A410-671D4349EF3C}"/>
              </a:ext>
            </a:extLst>
          </p:cNvPr>
          <p:cNvSpPr txBox="1"/>
          <p:nvPr/>
        </p:nvSpPr>
        <p:spPr>
          <a:xfrm>
            <a:off x="4685047" y="1291334"/>
            <a:ext cx="882648" cy="430887"/>
          </a:xfrm>
          <a:prstGeom prst="rect">
            <a:avLst/>
          </a:prstGeom>
          <a:noFill/>
        </p:spPr>
        <p:txBody>
          <a:bodyPr wrap="square" rtlCol="0">
            <a:spAutoFit/>
          </a:bodyPr>
          <a:lstStyle/>
          <a:p>
            <a:pPr algn="ctr"/>
            <a:r>
              <a:rPr lang="en-US" sz="1100" b="1">
                <a:solidFill>
                  <a:schemeClr val="bg1"/>
                </a:solidFill>
                <a:effectLst/>
              </a:rPr>
              <a:t>Social Cost</a:t>
            </a:r>
            <a:endParaRPr lang="en-US" sz="1100" b="1">
              <a:solidFill>
                <a:schemeClr val="bg1"/>
              </a:solidFill>
            </a:endParaRPr>
          </a:p>
        </p:txBody>
      </p:sp>
    </p:spTree>
    <p:extLst>
      <p:ext uri="{BB962C8B-B14F-4D97-AF65-F5344CB8AC3E}">
        <p14:creationId xmlns:p14="http://schemas.microsoft.com/office/powerpoint/2010/main" val="457297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540135" y="1289040"/>
            <a:ext cx="3872896" cy="3416320"/>
          </a:xfrm>
          <a:prstGeom prst="rect">
            <a:avLst/>
          </a:prstGeom>
          <a:solidFill>
            <a:schemeClr val="bg1">
              <a:lumMod val="85000"/>
            </a:schemeClr>
          </a:solidFill>
        </p:spPr>
        <p:txBody>
          <a:bodyPr wrap="square" rtlCol="0">
            <a:spAutoFit/>
          </a:bodyPr>
          <a:lstStyle/>
          <a:p>
            <a:r>
              <a:rPr lang="en-US" sz="3600" b="1"/>
              <a:t>Step 2: </a:t>
            </a:r>
            <a:r>
              <a:rPr lang="en-US" sz="3600"/>
              <a:t>What interventions are being made by the agency to achieve the desired results?</a:t>
            </a:r>
          </a:p>
        </p:txBody>
      </p:sp>
      <p:pic>
        <p:nvPicPr>
          <p:cNvPr id="3" name="Picture 2">
            <a:extLst>
              <a:ext uri="{FF2B5EF4-FFF2-40B4-BE49-F238E27FC236}">
                <a16:creationId xmlns:a16="http://schemas.microsoft.com/office/drawing/2014/main" id="{8986675B-F64D-2371-1725-3825B0AEF75C}"/>
              </a:ext>
            </a:extLst>
          </p:cNvPr>
          <p:cNvPicPr>
            <a:picLocks noChangeAspect="1"/>
          </p:cNvPicPr>
          <p:nvPr/>
        </p:nvPicPr>
        <p:blipFill rotWithShape="1">
          <a:blip r:embed="rId3"/>
          <a:srcRect l="9414"/>
          <a:stretch/>
        </p:blipFill>
        <p:spPr>
          <a:xfrm>
            <a:off x="5123543" y="87086"/>
            <a:ext cx="7029752" cy="5820228"/>
          </a:xfrm>
          <a:prstGeom prst="rect">
            <a:avLst/>
          </a:prstGeom>
        </p:spPr>
      </p:pic>
    </p:spTree>
    <p:extLst>
      <p:ext uri="{BB962C8B-B14F-4D97-AF65-F5344CB8AC3E}">
        <p14:creationId xmlns:p14="http://schemas.microsoft.com/office/powerpoint/2010/main" val="1531543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2: What interventions are being made by the agency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8" name="Group 7">
            <a:extLst>
              <a:ext uri="{FF2B5EF4-FFF2-40B4-BE49-F238E27FC236}">
                <a16:creationId xmlns:a16="http://schemas.microsoft.com/office/drawing/2014/main" id="{6928FB6B-AACC-822C-11EF-C79F41A5ECC7}"/>
              </a:ext>
            </a:extLst>
          </p:cNvPr>
          <p:cNvGrpSpPr/>
          <p:nvPr/>
        </p:nvGrpSpPr>
        <p:grpSpPr>
          <a:xfrm>
            <a:off x="79687" y="1062707"/>
            <a:ext cx="7910427" cy="4731736"/>
            <a:chOff x="463742" y="1183870"/>
            <a:chExt cx="8022784" cy="5215404"/>
          </a:xfrm>
        </p:grpSpPr>
        <p:grpSp>
          <p:nvGrpSpPr>
            <p:cNvPr id="9" name="Group 8">
              <a:extLst>
                <a:ext uri="{FF2B5EF4-FFF2-40B4-BE49-F238E27FC236}">
                  <a16:creationId xmlns:a16="http://schemas.microsoft.com/office/drawing/2014/main" id="{765DE171-66E0-BB34-E5AD-ED75D6F46CC3}"/>
                </a:ext>
              </a:extLst>
            </p:cNvPr>
            <p:cNvGrpSpPr/>
            <p:nvPr/>
          </p:nvGrpSpPr>
          <p:grpSpPr>
            <a:xfrm>
              <a:off x="463742" y="1183870"/>
              <a:ext cx="8022784" cy="5215404"/>
              <a:chOff x="672289" y="1586713"/>
              <a:chExt cx="6854611" cy="4456005"/>
            </a:xfrm>
          </p:grpSpPr>
          <p:sp>
            <p:nvSpPr>
              <p:cNvPr id="16" name="Freeform 9">
                <a:extLst>
                  <a:ext uri="{FF2B5EF4-FFF2-40B4-BE49-F238E27FC236}">
                    <a16:creationId xmlns:a16="http://schemas.microsoft.com/office/drawing/2014/main" id="{9D262AEC-8FEE-E850-A3A6-A7286A4CECAA}"/>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17" name="Freeform 10">
                <a:extLst>
                  <a:ext uri="{FF2B5EF4-FFF2-40B4-BE49-F238E27FC236}">
                    <a16:creationId xmlns:a16="http://schemas.microsoft.com/office/drawing/2014/main" id="{8016E03B-4BCE-0072-4A2D-5BBC976142F5}"/>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18" name="Freeform 11">
                <a:extLst>
                  <a:ext uri="{FF2B5EF4-FFF2-40B4-BE49-F238E27FC236}">
                    <a16:creationId xmlns:a16="http://schemas.microsoft.com/office/drawing/2014/main" id="{EF00BBC0-4896-6FE1-35AA-22C65BBB5907}"/>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19" name="Straight Connector 18">
                <a:extLst>
                  <a:ext uri="{FF2B5EF4-FFF2-40B4-BE49-F238E27FC236}">
                    <a16:creationId xmlns:a16="http://schemas.microsoft.com/office/drawing/2014/main" id="{DB81E858-C5E9-8D25-58ED-3E2B3C3A1382}"/>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591CFAD-3F52-B810-ED9E-E1F2DF9FA1F7}"/>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CF30022-F941-5B86-98DC-8BB4E99E2D69}"/>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4F94620-2331-3E85-2BAA-7F5130E17650}"/>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23" name="Freeform 16">
                <a:extLst>
                  <a:ext uri="{FF2B5EF4-FFF2-40B4-BE49-F238E27FC236}">
                    <a16:creationId xmlns:a16="http://schemas.microsoft.com/office/drawing/2014/main" id="{2B80D73B-A15A-4143-EA92-5D1E96AA785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24" name="Freeform 17">
                <a:extLst>
                  <a:ext uri="{FF2B5EF4-FFF2-40B4-BE49-F238E27FC236}">
                    <a16:creationId xmlns:a16="http://schemas.microsoft.com/office/drawing/2014/main" id="{9A518709-644F-FD78-D070-EC17C3F89829}"/>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8">
                <a:extLst>
                  <a:ext uri="{FF2B5EF4-FFF2-40B4-BE49-F238E27FC236}">
                    <a16:creationId xmlns:a16="http://schemas.microsoft.com/office/drawing/2014/main" id="{081DAD0C-E5DD-5F18-9E62-B0731868CF34}"/>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19">
                <a:extLst>
                  <a:ext uri="{FF2B5EF4-FFF2-40B4-BE49-F238E27FC236}">
                    <a16:creationId xmlns:a16="http://schemas.microsoft.com/office/drawing/2014/main" id="{2EDD243E-E4E6-8035-50B9-24111EBCC496}"/>
                  </a:ext>
                </a:extLst>
              </p:cNvPr>
              <p:cNvSpPr/>
              <p:nvPr/>
            </p:nvSpPr>
            <p:spPr>
              <a:xfrm flipV="1">
                <a:off x="2403201" y="4700308"/>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7" name="Straight Connector 26">
                <a:extLst>
                  <a:ext uri="{FF2B5EF4-FFF2-40B4-BE49-F238E27FC236}">
                    <a16:creationId xmlns:a16="http://schemas.microsoft.com/office/drawing/2014/main" id="{F3D76434-A744-CEC4-B559-C408657394A8}"/>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CDF323A-2C1D-DB0A-2B0C-3E72E38D2E09}"/>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F56233-0D2C-8439-1D5B-B0C265A4155D}"/>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80A0529-1FF9-FD9B-D37D-4C2DB0972B2E}"/>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A2453A42-C07A-3963-63ED-F782E73DAEB1}"/>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B38A80F-564D-45E0-27EA-9BE951DD87E1}"/>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3BAA4A3-8A5B-A8DD-49AA-9CAB7C4BDAAE}"/>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B57EADE6-1F12-E761-B93D-3F0FEC5CE9D1}"/>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D103D14-BC82-38C3-EB84-2F66D3922A49}"/>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8E036BCA-D5AF-221D-8E8D-8D8995A7331B}"/>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462E6218-6237-02B1-43C6-79BBFC456E9A}"/>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D073D0CC-F305-AD6F-FF15-BF71EFDC2FF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A7865ED4-4DF5-F19A-1C24-7873C324A48B}"/>
                </a:ext>
              </a:extLst>
            </p:cNvPr>
            <p:cNvSpPr txBox="1"/>
            <p:nvPr/>
          </p:nvSpPr>
          <p:spPr>
            <a:xfrm>
              <a:off x="5107938" y="1540425"/>
              <a:ext cx="725837" cy="508855"/>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11" name="TextBox 10">
              <a:extLst>
                <a:ext uri="{FF2B5EF4-FFF2-40B4-BE49-F238E27FC236}">
                  <a16:creationId xmlns:a16="http://schemas.microsoft.com/office/drawing/2014/main" id="{D7F6DA15-EDC1-0637-92CF-6C3273810B8B}"/>
                </a:ext>
              </a:extLst>
            </p:cNvPr>
            <p:cNvSpPr txBox="1"/>
            <p:nvPr/>
          </p:nvSpPr>
          <p:spPr>
            <a:xfrm>
              <a:off x="4886084" y="2011543"/>
              <a:ext cx="1169544" cy="508855"/>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12" name="TextBox 11">
              <a:extLst>
                <a:ext uri="{FF2B5EF4-FFF2-40B4-BE49-F238E27FC236}">
                  <a16:creationId xmlns:a16="http://schemas.microsoft.com/office/drawing/2014/main" id="{D3746119-574A-F70D-B5EB-DA8B4DAF4AD4}"/>
                </a:ext>
              </a:extLst>
            </p:cNvPr>
            <p:cNvSpPr txBox="1"/>
            <p:nvPr/>
          </p:nvSpPr>
          <p:spPr>
            <a:xfrm>
              <a:off x="4769615" y="2453072"/>
              <a:ext cx="1368403" cy="508855"/>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13" name="TextBox 12">
              <a:extLst>
                <a:ext uri="{FF2B5EF4-FFF2-40B4-BE49-F238E27FC236}">
                  <a16:creationId xmlns:a16="http://schemas.microsoft.com/office/drawing/2014/main" id="{63151BBB-4B93-2F2B-4D18-BF27B5AC5E3E}"/>
                </a:ext>
              </a:extLst>
            </p:cNvPr>
            <p:cNvSpPr txBox="1"/>
            <p:nvPr/>
          </p:nvSpPr>
          <p:spPr>
            <a:xfrm>
              <a:off x="4803695" y="2912315"/>
              <a:ext cx="1334323" cy="305313"/>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14" name="TextBox 13">
              <a:extLst>
                <a:ext uri="{FF2B5EF4-FFF2-40B4-BE49-F238E27FC236}">
                  <a16:creationId xmlns:a16="http://schemas.microsoft.com/office/drawing/2014/main" id="{03CE29F7-50B7-1DA7-B523-3839D6910747}"/>
                </a:ext>
              </a:extLst>
            </p:cNvPr>
            <p:cNvSpPr txBox="1"/>
            <p:nvPr/>
          </p:nvSpPr>
          <p:spPr>
            <a:xfrm>
              <a:off x="4629032" y="3203781"/>
              <a:ext cx="1883336" cy="339237"/>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15" name="TextBox 14">
              <a:extLst>
                <a:ext uri="{FF2B5EF4-FFF2-40B4-BE49-F238E27FC236}">
                  <a16:creationId xmlns:a16="http://schemas.microsoft.com/office/drawing/2014/main" id="{C8FDFAB7-8008-0C04-8259-B18C4E9A5344}"/>
                </a:ext>
              </a:extLst>
            </p:cNvPr>
            <p:cNvSpPr txBox="1"/>
            <p:nvPr/>
          </p:nvSpPr>
          <p:spPr>
            <a:xfrm>
              <a:off x="4207302" y="4820501"/>
              <a:ext cx="2422482" cy="339237"/>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grpSp>
      <p:sp>
        <p:nvSpPr>
          <p:cNvPr id="85" name="TextBox 84">
            <a:extLst>
              <a:ext uri="{FF2B5EF4-FFF2-40B4-BE49-F238E27FC236}">
                <a16:creationId xmlns:a16="http://schemas.microsoft.com/office/drawing/2014/main" id="{127D00A2-5E22-B76C-3418-D05046724B90}"/>
              </a:ext>
            </a:extLst>
          </p:cNvPr>
          <p:cNvSpPr txBox="1"/>
          <p:nvPr/>
        </p:nvSpPr>
        <p:spPr>
          <a:xfrm>
            <a:off x="3528080" y="3368601"/>
            <a:ext cx="1036330"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8" name="Freeform 40">
            <a:extLst>
              <a:ext uri="{FF2B5EF4-FFF2-40B4-BE49-F238E27FC236}">
                <a16:creationId xmlns:a16="http://schemas.microsoft.com/office/drawing/2014/main" id="{F42707A9-6E00-63F0-4AB2-84F1D626199B}"/>
              </a:ext>
            </a:extLst>
          </p:cNvPr>
          <p:cNvSpPr/>
          <p:nvPr/>
        </p:nvSpPr>
        <p:spPr>
          <a:xfrm>
            <a:off x="3306590" y="1093437"/>
            <a:ext cx="1672997" cy="3233161"/>
          </a:xfrm>
          <a:custGeom>
            <a:avLst/>
            <a:gdLst>
              <a:gd name="connsiteX0" fmla="*/ 0 w 1797627"/>
              <a:gd name="connsiteY0" fmla="*/ 3086100 h 3553691"/>
              <a:gd name="connsiteX1" fmla="*/ 467591 w 1797627"/>
              <a:gd name="connsiteY1" fmla="*/ 3553691 h 3553691"/>
              <a:gd name="connsiteX2" fmla="*/ 1278082 w 1797627"/>
              <a:gd name="connsiteY2" fmla="*/ 3345873 h 3553691"/>
              <a:gd name="connsiteX3" fmla="*/ 1797627 w 1797627"/>
              <a:gd name="connsiteY3" fmla="*/ 0 h 3553691"/>
              <a:gd name="connsiteX4" fmla="*/ 0 w 1797627"/>
              <a:gd name="connsiteY4" fmla="*/ 3086100 h 3553691"/>
              <a:gd name="connsiteX0" fmla="*/ 0 w 1797627"/>
              <a:gd name="connsiteY0" fmla="*/ 3086100 h 3563193"/>
              <a:gd name="connsiteX1" fmla="*/ 467591 w 1797627"/>
              <a:gd name="connsiteY1" fmla="*/ 3553691 h 3563193"/>
              <a:gd name="connsiteX2" fmla="*/ 1278082 w 1797627"/>
              <a:gd name="connsiteY2" fmla="*/ 3345873 h 3563193"/>
              <a:gd name="connsiteX3" fmla="*/ 1797627 w 1797627"/>
              <a:gd name="connsiteY3" fmla="*/ 0 h 3563193"/>
              <a:gd name="connsiteX4" fmla="*/ 0 w 1797627"/>
              <a:gd name="connsiteY4" fmla="*/ 3086100 h 3563193"/>
              <a:gd name="connsiteX0" fmla="*/ 0 w 1797627"/>
              <a:gd name="connsiteY0" fmla="*/ 3086100 h 3610224"/>
              <a:gd name="connsiteX1" fmla="*/ 467591 w 1797627"/>
              <a:gd name="connsiteY1" fmla="*/ 3553691 h 3610224"/>
              <a:gd name="connsiteX2" fmla="*/ 1278082 w 1797627"/>
              <a:gd name="connsiteY2" fmla="*/ 3345873 h 3610224"/>
              <a:gd name="connsiteX3" fmla="*/ 1797627 w 1797627"/>
              <a:gd name="connsiteY3" fmla="*/ 0 h 3610224"/>
              <a:gd name="connsiteX4" fmla="*/ 0 w 1797627"/>
              <a:gd name="connsiteY4" fmla="*/ 3086100 h 3610224"/>
              <a:gd name="connsiteX0" fmla="*/ 0 w 1797627"/>
              <a:gd name="connsiteY0" fmla="*/ 3086100 h 3610224"/>
              <a:gd name="connsiteX1" fmla="*/ 467591 w 1797627"/>
              <a:gd name="connsiteY1" fmla="*/ 3553691 h 3610224"/>
              <a:gd name="connsiteX2" fmla="*/ 1278082 w 1797627"/>
              <a:gd name="connsiteY2" fmla="*/ 3345873 h 3610224"/>
              <a:gd name="connsiteX3" fmla="*/ 1797627 w 1797627"/>
              <a:gd name="connsiteY3" fmla="*/ 0 h 3610224"/>
              <a:gd name="connsiteX4" fmla="*/ 0 w 1797627"/>
              <a:gd name="connsiteY4" fmla="*/ 3086100 h 3610224"/>
              <a:gd name="connsiteX0" fmla="*/ 0 w 1797627"/>
              <a:gd name="connsiteY0" fmla="*/ 3086100 h 3634630"/>
              <a:gd name="connsiteX1" fmla="*/ 467591 w 1797627"/>
              <a:gd name="connsiteY1" fmla="*/ 3553691 h 3634630"/>
              <a:gd name="connsiteX2" fmla="*/ 1278082 w 1797627"/>
              <a:gd name="connsiteY2" fmla="*/ 3345873 h 3634630"/>
              <a:gd name="connsiteX3" fmla="*/ 1797627 w 1797627"/>
              <a:gd name="connsiteY3" fmla="*/ 0 h 3634630"/>
              <a:gd name="connsiteX4" fmla="*/ 0 w 1797627"/>
              <a:gd name="connsiteY4" fmla="*/ 3086100 h 3634630"/>
              <a:gd name="connsiteX0" fmla="*/ 0 w 1797627"/>
              <a:gd name="connsiteY0" fmla="*/ 3086100 h 3592772"/>
              <a:gd name="connsiteX1" fmla="*/ 467591 w 1797627"/>
              <a:gd name="connsiteY1" fmla="*/ 3553691 h 3592772"/>
              <a:gd name="connsiteX2" fmla="*/ 1278082 w 1797627"/>
              <a:gd name="connsiteY2" fmla="*/ 3345873 h 3592772"/>
              <a:gd name="connsiteX3" fmla="*/ 1797627 w 1797627"/>
              <a:gd name="connsiteY3" fmla="*/ 0 h 3592772"/>
              <a:gd name="connsiteX4" fmla="*/ 0 w 1797627"/>
              <a:gd name="connsiteY4" fmla="*/ 3086100 h 3592772"/>
              <a:gd name="connsiteX0" fmla="*/ 0 w 1797627"/>
              <a:gd name="connsiteY0" fmla="*/ 3086100 h 3588471"/>
              <a:gd name="connsiteX1" fmla="*/ 467591 w 1797627"/>
              <a:gd name="connsiteY1" fmla="*/ 3553691 h 3588471"/>
              <a:gd name="connsiteX2" fmla="*/ 1278082 w 1797627"/>
              <a:gd name="connsiteY2" fmla="*/ 3345873 h 3588471"/>
              <a:gd name="connsiteX3" fmla="*/ 1797627 w 1797627"/>
              <a:gd name="connsiteY3" fmla="*/ 0 h 3588471"/>
              <a:gd name="connsiteX4" fmla="*/ 0 w 1797627"/>
              <a:gd name="connsiteY4" fmla="*/ 3086100 h 3588471"/>
              <a:gd name="connsiteX0" fmla="*/ 0 w 1797627"/>
              <a:gd name="connsiteY0" fmla="*/ 3086100 h 3588471"/>
              <a:gd name="connsiteX1" fmla="*/ 467591 w 1797627"/>
              <a:gd name="connsiteY1" fmla="*/ 3553691 h 3588471"/>
              <a:gd name="connsiteX2" fmla="*/ 1278082 w 1797627"/>
              <a:gd name="connsiteY2" fmla="*/ 3345873 h 3588471"/>
              <a:gd name="connsiteX3" fmla="*/ 1797627 w 1797627"/>
              <a:gd name="connsiteY3" fmla="*/ 0 h 3588471"/>
              <a:gd name="connsiteX4" fmla="*/ 0 w 1797627"/>
              <a:gd name="connsiteY4" fmla="*/ 3086100 h 3588471"/>
              <a:gd name="connsiteX0" fmla="*/ 0 w 1797627"/>
              <a:gd name="connsiteY0" fmla="*/ 3086100 h 3561365"/>
              <a:gd name="connsiteX1" fmla="*/ 467591 w 1797627"/>
              <a:gd name="connsiteY1" fmla="*/ 3553691 h 3561365"/>
              <a:gd name="connsiteX2" fmla="*/ 1278082 w 1797627"/>
              <a:gd name="connsiteY2" fmla="*/ 3283602 h 3561365"/>
              <a:gd name="connsiteX3" fmla="*/ 1797627 w 1797627"/>
              <a:gd name="connsiteY3" fmla="*/ 0 h 3561365"/>
              <a:gd name="connsiteX4" fmla="*/ 0 w 1797627"/>
              <a:gd name="connsiteY4" fmla="*/ 3086100 h 3561365"/>
              <a:gd name="connsiteX0" fmla="*/ 0 w 1797627"/>
              <a:gd name="connsiteY0" fmla="*/ 3086100 h 3560622"/>
              <a:gd name="connsiteX1" fmla="*/ 467591 w 1797627"/>
              <a:gd name="connsiteY1" fmla="*/ 3553691 h 3560622"/>
              <a:gd name="connsiteX2" fmla="*/ 1232199 w 1797627"/>
              <a:gd name="connsiteY2" fmla="*/ 3277047 h 3560622"/>
              <a:gd name="connsiteX3" fmla="*/ 1797627 w 1797627"/>
              <a:gd name="connsiteY3" fmla="*/ 0 h 3560622"/>
              <a:gd name="connsiteX4" fmla="*/ 0 w 1797627"/>
              <a:gd name="connsiteY4" fmla="*/ 3086100 h 3560622"/>
              <a:gd name="connsiteX0" fmla="*/ 0 w 1797627"/>
              <a:gd name="connsiteY0" fmla="*/ 3086100 h 3560622"/>
              <a:gd name="connsiteX1" fmla="*/ 467591 w 1797627"/>
              <a:gd name="connsiteY1" fmla="*/ 3553691 h 3560622"/>
              <a:gd name="connsiteX2" fmla="*/ 1209257 w 1797627"/>
              <a:gd name="connsiteY2" fmla="*/ 3277047 h 3560622"/>
              <a:gd name="connsiteX3" fmla="*/ 1797627 w 1797627"/>
              <a:gd name="connsiteY3" fmla="*/ 0 h 3560622"/>
              <a:gd name="connsiteX4" fmla="*/ 0 w 1797627"/>
              <a:gd name="connsiteY4" fmla="*/ 3086100 h 3560622"/>
              <a:gd name="connsiteX0" fmla="*/ 0 w 1797627"/>
              <a:gd name="connsiteY0" fmla="*/ 3086100 h 3565190"/>
              <a:gd name="connsiteX1" fmla="*/ 467591 w 1797627"/>
              <a:gd name="connsiteY1" fmla="*/ 3553691 h 3565190"/>
              <a:gd name="connsiteX2" fmla="*/ 1209257 w 1797627"/>
              <a:gd name="connsiteY2" fmla="*/ 3277047 h 3565190"/>
              <a:gd name="connsiteX3" fmla="*/ 1797627 w 1797627"/>
              <a:gd name="connsiteY3" fmla="*/ 0 h 3565190"/>
              <a:gd name="connsiteX4" fmla="*/ 0 w 1797627"/>
              <a:gd name="connsiteY4" fmla="*/ 3086100 h 3565190"/>
              <a:gd name="connsiteX0" fmla="*/ 0 w 1797627"/>
              <a:gd name="connsiteY0" fmla="*/ 3086100 h 3565190"/>
              <a:gd name="connsiteX1" fmla="*/ 467591 w 1797627"/>
              <a:gd name="connsiteY1" fmla="*/ 3553691 h 3565190"/>
              <a:gd name="connsiteX2" fmla="*/ 1209257 w 1797627"/>
              <a:gd name="connsiteY2" fmla="*/ 3277047 h 3565190"/>
              <a:gd name="connsiteX3" fmla="*/ 1797627 w 1797627"/>
              <a:gd name="connsiteY3" fmla="*/ 0 h 3565190"/>
              <a:gd name="connsiteX4" fmla="*/ 0 w 1797627"/>
              <a:gd name="connsiteY4" fmla="*/ 3086100 h 3565190"/>
              <a:gd name="connsiteX0" fmla="*/ 1 w 1758117"/>
              <a:gd name="connsiteY0" fmla="*/ 3040944 h 3568222"/>
              <a:gd name="connsiteX1" fmla="*/ 428081 w 1758117"/>
              <a:gd name="connsiteY1" fmla="*/ 3553691 h 3568222"/>
              <a:gd name="connsiteX2" fmla="*/ 1169747 w 1758117"/>
              <a:gd name="connsiteY2" fmla="*/ 3277047 h 3568222"/>
              <a:gd name="connsiteX3" fmla="*/ 1758117 w 1758117"/>
              <a:gd name="connsiteY3" fmla="*/ 0 h 3568222"/>
              <a:gd name="connsiteX4" fmla="*/ 1 w 1758117"/>
              <a:gd name="connsiteY4" fmla="*/ 3040944 h 3568222"/>
              <a:gd name="connsiteX0" fmla="*/ 4908 w 1763024"/>
              <a:gd name="connsiteY0" fmla="*/ 3040944 h 3568222"/>
              <a:gd name="connsiteX1" fmla="*/ 432988 w 1763024"/>
              <a:gd name="connsiteY1" fmla="*/ 3553691 h 3568222"/>
              <a:gd name="connsiteX2" fmla="*/ 1174654 w 1763024"/>
              <a:gd name="connsiteY2" fmla="*/ 3277047 h 3568222"/>
              <a:gd name="connsiteX3" fmla="*/ 1763024 w 1763024"/>
              <a:gd name="connsiteY3" fmla="*/ 0 h 3568222"/>
              <a:gd name="connsiteX4" fmla="*/ 4908 w 1763024"/>
              <a:gd name="connsiteY4" fmla="*/ 3040944 h 3568222"/>
              <a:gd name="connsiteX0" fmla="*/ 5387 w 1729637"/>
              <a:gd name="connsiteY0" fmla="*/ 2978856 h 3572468"/>
              <a:gd name="connsiteX1" fmla="*/ 399601 w 1729637"/>
              <a:gd name="connsiteY1" fmla="*/ 3553691 h 3572468"/>
              <a:gd name="connsiteX2" fmla="*/ 1141267 w 1729637"/>
              <a:gd name="connsiteY2" fmla="*/ 3277047 h 3572468"/>
              <a:gd name="connsiteX3" fmla="*/ 1729637 w 1729637"/>
              <a:gd name="connsiteY3" fmla="*/ 0 h 3572468"/>
              <a:gd name="connsiteX4" fmla="*/ 5387 w 1729637"/>
              <a:gd name="connsiteY4" fmla="*/ 2978856 h 357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37" h="3572468">
                <a:moveTo>
                  <a:pt x="5387" y="2978856"/>
                </a:moveTo>
                <a:cubicBezTo>
                  <a:pt x="-39939" y="3326890"/>
                  <a:pt x="210288" y="3503993"/>
                  <a:pt x="399601" y="3553691"/>
                </a:cubicBezTo>
                <a:cubicBezTo>
                  <a:pt x="588914" y="3603390"/>
                  <a:pt x="1032412" y="3568380"/>
                  <a:pt x="1141267" y="3277047"/>
                </a:cubicBezTo>
                <a:lnTo>
                  <a:pt x="1729637" y="0"/>
                </a:lnTo>
                <a:lnTo>
                  <a:pt x="5387" y="2978856"/>
                </a:lnTo>
                <a:close/>
              </a:path>
            </a:pathLst>
          </a:cu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FDE0C41-1E45-1E3F-CA77-9BCE56393AAD}"/>
              </a:ext>
            </a:extLst>
          </p:cNvPr>
          <p:cNvGrpSpPr/>
          <p:nvPr/>
        </p:nvGrpSpPr>
        <p:grpSpPr>
          <a:xfrm>
            <a:off x="7508953" y="1213257"/>
            <a:ext cx="4168645" cy="3913170"/>
            <a:chOff x="7744699" y="2223226"/>
            <a:chExt cx="4168645" cy="3913170"/>
          </a:xfrm>
        </p:grpSpPr>
        <p:sp>
          <p:nvSpPr>
            <p:cNvPr id="3" name="Triangle 3">
              <a:extLst>
                <a:ext uri="{FF2B5EF4-FFF2-40B4-BE49-F238E27FC236}">
                  <a16:creationId xmlns:a16="http://schemas.microsoft.com/office/drawing/2014/main" id="{D9CA54EC-87C6-14A4-AF34-34CE9D36A8FA}"/>
                </a:ext>
              </a:extLst>
            </p:cNvPr>
            <p:cNvSpPr/>
            <p:nvPr/>
          </p:nvSpPr>
          <p:spPr>
            <a:xfrm rot="3600000">
              <a:off x="7811896" y="2689012"/>
              <a:ext cx="545051" cy="469871"/>
            </a:xfrm>
            <a:prstGeom prst="triangle">
              <a:avLst/>
            </a:prstGeom>
            <a:solidFill>
              <a:srgbClr val="0171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7D70FEB-5A18-F5D1-0894-AD52443DC3F2}"/>
                </a:ext>
              </a:extLst>
            </p:cNvPr>
            <p:cNvGrpSpPr/>
            <p:nvPr/>
          </p:nvGrpSpPr>
          <p:grpSpPr>
            <a:xfrm>
              <a:off x="7744699" y="2223226"/>
              <a:ext cx="4168645" cy="3913170"/>
              <a:chOff x="7743624" y="2604921"/>
              <a:chExt cx="4168648" cy="3473667"/>
            </a:xfrm>
          </p:grpSpPr>
          <p:sp>
            <p:nvSpPr>
              <p:cNvPr id="6" name="Rectangle 5">
                <a:extLst>
                  <a:ext uri="{FF2B5EF4-FFF2-40B4-BE49-F238E27FC236}">
                    <a16:creationId xmlns:a16="http://schemas.microsoft.com/office/drawing/2014/main" id="{D49A42E2-B483-572A-E0AE-36D0BA19E4D7}"/>
                  </a:ext>
                </a:extLst>
              </p:cNvPr>
              <p:cNvSpPr/>
              <p:nvPr/>
            </p:nvSpPr>
            <p:spPr>
              <a:xfrm>
                <a:off x="8011267" y="2604921"/>
                <a:ext cx="3901005" cy="3473667"/>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spcBef>
                    <a:spcPts val="0"/>
                  </a:spcBef>
                  <a:spcAft>
                    <a:spcPts val="0"/>
                  </a:spcAft>
                  <a:buSzPts val="1200"/>
                  <a:buFont typeface="Symbol" pitchFamily="2" charset="2"/>
                  <a:buChar char=""/>
                </a:pPr>
                <a:endParaRPr lang="en-AU" sz="1350">
                  <a:solidFill>
                    <a:srgbClr val="0171BC"/>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endParaRPr lang="en-AU" sz="1350">
                  <a:solidFill>
                    <a:srgbClr val="0171BC"/>
                  </a:solidFill>
                  <a:ea typeface="Times New Roman" panose="02020603050405020304" pitchFamily="18" charset="0"/>
                  <a:cs typeface="Times New Roman" panose="02020603050405020304" pitchFamily="18" charset="0"/>
                </a:endParaRPr>
              </a:p>
              <a:p>
                <a:pPr marR="0" lvl="0">
                  <a:spcBef>
                    <a:spcPts val="0"/>
                  </a:spcBef>
                  <a:spcAft>
                    <a:spcPts val="0"/>
                  </a:spcAft>
                  <a:buSzPts val="1200"/>
                </a:pPr>
                <a:endParaRPr lang="en-AU" sz="1350">
                  <a:solidFill>
                    <a:srgbClr val="0171BC"/>
                  </a:solidFill>
                  <a:ea typeface="Times New Roman" panose="02020603050405020304" pitchFamily="18" charset="0"/>
                  <a:cs typeface="Times New Roman" panose="02020603050405020304" pitchFamily="18" charset="0"/>
                </a:endParaRPr>
              </a:p>
              <a:p>
                <a:pPr marR="0" lvl="0">
                  <a:spcBef>
                    <a:spcPts val="0"/>
                  </a:spcBef>
                  <a:spcAft>
                    <a:spcPts val="0"/>
                  </a:spcAft>
                  <a:buSzPts val="1200"/>
                </a:pPr>
                <a:endParaRPr lang="en-AU" sz="1350">
                  <a:solidFill>
                    <a:srgbClr val="0171BC"/>
                  </a:solidFill>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a:solidFill>
                      <a:srgbClr val="0171BC"/>
                    </a:solidFill>
                    <a:effectLst/>
                    <a:ea typeface="Times New Roman" panose="02020603050405020304" pitchFamily="18" charset="0"/>
                    <a:cs typeface="Times New Roman" panose="02020603050405020304" pitchFamily="18" charset="0"/>
                  </a:rPr>
                  <a:t>The planning, design, operation and use of the road network is the primary responsibility of road agencies, with police agencies being responsible for enforcing the rules for its safe operation and use.</a:t>
                </a:r>
                <a:endParaRPr lang="en-US" sz="1350">
                  <a:solidFill>
                    <a:srgbClr val="0171BC"/>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AU" sz="1350">
                    <a:solidFill>
                      <a:srgbClr val="0171BC"/>
                    </a:solidFill>
                    <a:effectLst/>
                    <a:ea typeface="Times New Roman" panose="02020603050405020304" pitchFamily="18" charset="0"/>
                    <a:cs typeface="Times New Roman" panose="02020603050405020304" pitchFamily="18" charset="0"/>
                  </a:rPr>
                  <a:t> </a:t>
                </a:r>
                <a:endParaRPr lang="en-US" sz="1350">
                  <a:solidFill>
                    <a:srgbClr val="0171BC"/>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a:solidFill>
                      <a:srgbClr val="0171BC"/>
                    </a:solidFill>
                    <a:effectLst/>
                    <a:ea typeface="Times New Roman" panose="02020603050405020304" pitchFamily="18" charset="0"/>
                    <a:cs typeface="Times New Roman" panose="02020603050405020304" pitchFamily="18" charset="0"/>
                  </a:rPr>
                  <a:t>Regulatory agencies can engage in the setting of safety standards and rules.</a:t>
                </a:r>
                <a:endParaRPr lang="en-US" sz="1350">
                  <a:solidFill>
                    <a:srgbClr val="0171BC"/>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AU" sz="1350">
                    <a:solidFill>
                      <a:srgbClr val="0171BC"/>
                    </a:solidFill>
                    <a:effectLst/>
                    <a:ea typeface="Times New Roman" panose="02020603050405020304" pitchFamily="18" charset="0"/>
                    <a:cs typeface="Times New Roman" panose="02020603050405020304" pitchFamily="18" charset="0"/>
                  </a:rPr>
                  <a:t> </a:t>
                </a:r>
                <a:endParaRPr lang="en-US" sz="1350">
                  <a:solidFill>
                    <a:srgbClr val="0171BC"/>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a:solidFill>
                      <a:srgbClr val="0171BC"/>
                    </a:solidFill>
                    <a:effectLst/>
                    <a:ea typeface="Times New Roman" panose="02020603050405020304" pitchFamily="18" charset="0"/>
                    <a:cs typeface="Times New Roman" panose="02020603050405020304" pitchFamily="18" charset="0"/>
                  </a:rPr>
                  <a:t>Urban planning agencies engage in network planning and design processes.</a:t>
                </a:r>
                <a:endParaRPr lang="en-US" sz="1350">
                  <a:solidFill>
                    <a:srgbClr val="0171BC"/>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AU" sz="1350">
                    <a:solidFill>
                      <a:srgbClr val="0171BC"/>
                    </a:solidFill>
                    <a:effectLst/>
                    <a:ea typeface="Times New Roman" panose="02020603050405020304" pitchFamily="18" charset="0"/>
                    <a:cs typeface="Times New Roman" panose="02020603050405020304" pitchFamily="18" charset="0"/>
                  </a:rPr>
                  <a:t> </a:t>
                </a:r>
                <a:endParaRPr lang="en-US" sz="1350">
                  <a:solidFill>
                    <a:srgbClr val="0171BC"/>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i="1">
                    <a:solidFill>
                      <a:srgbClr val="0171BC"/>
                    </a:solidFill>
                    <a:ea typeface="Times New Roman" panose="02020603050405020304" pitchFamily="18" charset="0"/>
                    <a:cs typeface="Times New Roman" panose="02020603050405020304" pitchFamily="18" charset="0"/>
                  </a:rPr>
                  <a:t>Interventions?</a:t>
                </a:r>
              </a:p>
              <a:p>
                <a:pPr marL="342900" marR="0" lvl="0" indent="-342900">
                  <a:spcBef>
                    <a:spcPts val="0"/>
                  </a:spcBef>
                  <a:spcAft>
                    <a:spcPts val="0"/>
                  </a:spcAft>
                  <a:buSzPts val="1200"/>
                  <a:buFont typeface="Symbol" pitchFamily="2" charset="2"/>
                  <a:buChar char=""/>
                </a:pPr>
                <a:endParaRPr lang="en-AU" sz="1350" i="1">
                  <a:solidFill>
                    <a:srgbClr val="0171BC"/>
                  </a:solidFill>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i="1">
                    <a:solidFill>
                      <a:srgbClr val="0171BC"/>
                    </a:solidFill>
                    <a:ea typeface="Times New Roman" panose="02020603050405020304" pitchFamily="18" charset="0"/>
                    <a:cs typeface="Times New Roman" panose="02020603050405020304" pitchFamily="18" charset="0"/>
                  </a:rPr>
                  <a:t>Related s</a:t>
                </a:r>
                <a:r>
                  <a:rPr lang="en-AU" sz="1350" i="1">
                    <a:solidFill>
                      <a:srgbClr val="0171BC"/>
                    </a:solidFill>
                    <a:effectLst/>
                    <a:ea typeface="Times New Roman" panose="02020603050405020304" pitchFamily="18" charset="0"/>
                    <a:cs typeface="Times New Roman" panose="02020603050405020304" pitchFamily="18" charset="0"/>
                  </a:rPr>
                  <a:t>taff numbers and skillsets?</a:t>
                </a:r>
                <a:endParaRPr lang="en-US" sz="1350" i="1">
                  <a:solidFill>
                    <a:srgbClr val="0171BC"/>
                  </a:solidFill>
                  <a:effectLst/>
                  <a:ea typeface="Times New Roman" panose="02020603050405020304" pitchFamily="18" charset="0"/>
                  <a:cs typeface="Times New Roman" panose="02020603050405020304" pitchFamily="18" charset="0"/>
                </a:endParaRPr>
              </a:p>
              <a:p>
                <a:endParaRPr lang="en-US" sz="1350">
                  <a:solidFill>
                    <a:srgbClr val="0171BC"/>
                  </a:solidFill>
                </a:endParaRPr>
              </a:p>
            </p:txBody>
          </p:sp>
          <p:sp>
            <p:nvSpPr>
              <p:cNvPr id="7" name="Rectangle 6">
                <a:extLst>
                  <a:ext uri="{FF2B5EF4-FFF2-40B4-BE49-F238E27FC236}">
                    <a16:creationId xmlns:a16="http://schemas.microsoft.com/office/drawing/2014/main" id="{D38D7534-B25D-F1AF-DF1D-25965216FE79}"/>
                  </a:ext>
                </a:extLst>
              </p:cNvPr>
              <p:cNvSpPr/>
              <p:nvPr/>
            </p:nvSpPr>
            <p:spPr>
              <a:xfrm>
                <a:off x="7743624" y="2659843"/>
                <a:ext cx="3975134" cy="465594"/>
              </a:xfrm>
              <a:prstGeom prst="rect">
                <a:avLst/>
              </a:prstGeom>
              <a:solidFill>
                <a:srgbClr val="0171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t>Planning, Design, Operation, &amp; Use</a:t>
                </a:r>
              </a:p>
            </p:txBody>
          </p:sp>
        </p:grpSp>
      </p:grpSp>
    </p:spTree>
    <p:extLst>
      <p:ext uri="{BB962C8B-B14F-4D97-AF65-F5344CB8AC3E}">
        <p14:creationId xmlns:p14="http://schemas.microsoft.com/office/powerpoint/2010/main" val="74738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2: What interventions are being made by the agency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8" name="Group 7">
            <a:extLst>
              <a:ext uri="{FF2B5EF4-FFF2-40B4-BE49-F238E27FC236}">
                <a16:creationId xmlns:a16="http://schemas.microsoft.com/office/drawing/2014/main" id="{6928FB6B-AACC-822C-11EF-C79F41A5ECC7}"/>
              </a:ext>
            </a:extLst>
          </p:cNvPr>
          <p:cNvGrpSpPr/>
          <p:nvPr/>
        </p:nvGrpSpPr>
        <p:grpSpPr>
          <a:xfrm>
            <a:off x="79687" y="1062707"/>
            <a:ext cx="7910427" cy="4731736"/>
            <a:chOff x="463742" y="1183870"/>
            <a:chExt cx="8022784" cy="5215404"/>
          </a:xfrm>
        </p:grpSpPr>
        <p:grpSp>
          <p:nvGrpSpPr>
            <p:cNvPr id="9" name="Group 8">
              <a:extLst>
                <a:ext uri="{FF2B5EF4-FFF2-40B4-BE49-F238E27FC236}">
                  <a16:creationId xmlns:a16="http://schemas.microsoft.com/office/drawing/2014/main" id="{765DE171-66E0-BB34-E5AD-ED75D6F46CC3}"/>
                </a:ext>
              </a:extLst>
            </p:cNvPr>
            <p:cNvGrpSpPr/>
            <p:nvPr/>
          </p:nvGrpSpPr>
          <p:grpSpPr>
            <a:xfrm>
              <a:off x="463742" y="1183870"/>
              <a:ext cx="8022784" cy="5215404"/>
              <a:chOff x="672289" y="1586713"/>
              <a:chExt cx="6854611" cy="4456005"/>
            </a:xfrm>
          </p:grpSpPr>
          <p:sp>
            <p:nvSpPr>
              <p:cNvPr id="16" name="Freeform 9">
                <a:extLst>
                  <a:ext uri="{FF2B5EF4-FFF2-40B4-BE49-F238E27FC236}">
                    <a16:creationId xmlns:a16="http://schemas.microsoft.com/office/drawing/2014/main" id="{9D262AEC-8FEE-E850-A3A6-A7286A4CECAA}"/>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17" name="Freeform 10">
                <a:extLst>
                  <a:ext uri="{FF2B5EF4-FFF2-40B4-BE49-F238E27FC236}">
                    <a16:creationId xmlns:a16="http://schemas.microsoft.com/office/drawing/2014/main" id="{8016E03B-4BCE-0072-4A2D-5BBC976142F5}"/>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18" name="Freeform 11">
                <a:extLst>
                  <a:ext uri="{FF2B5EF4-FFF2-40B4-BE49-F238E27FC236}">
                    <a16:creationId xmlns:a16="http://schemas.microsoft.com/office/drawing/2014/main" id="{EF00BBC0-4896-6FE1-35AA-22C65BBB5907}"/>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19" name="Straight Connector 18">
                <a:extLst>
                  <a:ext uri="{FF2B5EF4-FFF2-40B4-BE49-F238E27FC236}">
                    <a16:creationId xmlns:a16="http://schemas.microsoft.com/office/drawing/2014/main" id="{DB81E858-C5E9-8D25-58ED-3E2B3C3A1382}"/>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591CFAD-3F52-B810-ED9E-E1F2DF9FA1F7}"/>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CF30022-F941-5B86-98DC-8BB4E99E2D69}"/>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4F94620-2331-3E85-2BAA-7F5130E17650}"/>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23" name="Freeform 16">
                <a:extLst>
                  <a:ext uri="{FF2B5EF4-FFF2-40B4-BE49-F238E27FC236}">
                    <a16:creationId xmlns:a16="http://schemas.microsoft.com/office/drawing/2014/main" id="{2B80D73B-A15A-4143-EA92-5D1E96AA785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24" name="Freeform 17">
                <a:extLst>
                  <a:ext uri="{FF2B5EF4-FFF2-40B4-BE49-F238E27FC236}">
                    <a16:creationId xmlns:a16="http://schemas.microsoft.com/office/drawing/2014/main" id="{9A518709-644F-FD78-D070-EC17C3F89829}"/>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8">
                <a:extLst>
                  <a:ext uri="{FF2B5EF4-FFF2-40B4-BE49-F238E27FC236}">
                    <a16:creationId xmlns:a16="http://schemas.microsoft.com/office/drawing/2014/main" id="{081DAD0C-E5DD-5F18-9E62-B0731868CF34}"/>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19">
                <a:extLst>
                  <a:ext uri="{FF2B5EF4-FFF2-40B4-BE49-F238E27FC236}">
                    <a16:creationId xmlns:a16="http://schemas.microsoft.com/office/drawing/2014/main" id="{2EDD243E-E4E6-8035-50B9-24111EBCC496}"/>
                  </a:ext>
                </a:extLst>
              </p:cNvPr>
              <p:cNvSpPr/>
              <p:nvPr/>
            </p:nvSpPr>
            <p:spPr>
              <a:xfrm flipV="1">
                <a:off x="2403201" y="4700308"/>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7" name="Straight Connector 26">
                <a:extLst>
                  <a:ext uri="{FF2B5EF4-FFF2-40B4-BE49-F238E27FC236}">
                    <a16:creationId xmlns:a16="http://schemas.microsoft.com/office/drawing/2014/main" id="{F3D76434-A744-CEC4-B559-C408657394A8}"/>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CDF323A-2C1D-DB0A-2B0C-3E72E38D2E09}"/>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F56233-0D2C-8439-1D5B-B0C265A4155D}"/>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80A0529-1FF9-FD9B-D37D-4C2DB0972B2E}"/>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A2453A42-C07A-3963-63ED-F782E73DAEB1}"/>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B38A80F-564D-45E0-27EA-9BE951DD87E1}"/>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3BAA4A3-8A5B-A8DD-49AA-9CAB7C4BDAAE}"/>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B57EADE6-1F12-E761-B93D-3F0FEC5CE9D1}"/>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D103D14-BC82-38C3-EB84-2F66D3922A49}"/>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8E036BCA-D5AF-221D-8E8D-8D8995A7331B}"/>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462E6218-6237-02B1-43C6-79BBFC456E9A}"/>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D073D0CC-F305-AD6F-FF15-BF71EFDC2FF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A7865ED4-4DF5-F19A-1C24-7873C324A48B}"/>
                </a:ext>
              </a:extLst>
            </p:cNvPr>
            <p:cNvSpPr txBox="1"/>
            <p:nvPr/>
          </p:nvSpPr>
          <p:spPr>
            <a:xfrm>
              <a:off x="5107938" y="1540425"/>
              <a:ext cx="725837" cy="508855"/>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11" name="TextBox 10">
              <a:extLst>
                <a:ext uri="{FF2B5EF4-FFF2-40B4-BE49-F238E27FC236}">
                  <a16:creationId xmlns:a16="http://schemas.microsoft.com/office/drawing/2014/main" id="{D7F6DA15-EDC1-0637-92CF-6C3273810B8B}"/>
                </a:ext>
              </a:extLst>
            </p:cNvPr>
            <p:cNvSpPr txBox="1"/>
            <p:nvPr/>
          </p:nvSpPr>
          <p:spPr>
            <a:xfrm>
              <a:off x="4886084" y="2011543"/>
              <a:ext cx="1169544" cy="508855"/>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12" name="TextBox 11">
              <a:extLst>
                <a:ext uri="{FF2B5EF4-FFF2-40B4-BE49-F238E27FC236}">
                  <a16:creationId xmlns:a16="http://schemas.microsoft.com/office/drawing/2014/main" id="{D3746119-574A-F70D-B5EB-DA8B4DAF4AD4}"/>
                </a:ext>
              </a:extLst>
            </p:cNvPr>
            <p:cNvSpPr txBox="1"/>
            <p:nvPr/>
          </p:nvSpPr>
          <p:spPr>
            <a:xfrm>
              <a:off x="4769615" y="2453072"/>
              <a:ext cx="1368403" cy="508855"/>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13" name="TextBox 12">
              <a:extLst>
                <a:ext uri="{FF2B5EF4-FFF2-40B4-BE49-F238E27FC236}">
                  <a16:creationId xmlns:a16="http://schemas.microsoft.com/office/drawing/2014/main" id="{63151BBB-4B93-2F2B-4D18-BF27B5AC5E3E}"/>
                </a:ext>
              </a:extLst>
            </p:cNvPr>
            <p:cNvSpPr txBox="1"/>
            <p:nvPr/>
          </p:nvSpPr>
          <p:spPr>
            <a:xfrm>
              <a:off x="4803695" y="2912315"/>
              <a:ext cx="1334323" cy="305313"/>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14" name="TextBox 13">
              <a:extLst>
                <a:ext uri="{FF2B5EF4-FFF2-40B4-BE49-F238E27FC236}">
                  <a16:creationId xmlns:a16="http://schemas.microsoft.com/office/drawing/2014/main" id="{03CE29F7-50B7-1DA7-B523-3839D6910747}"/>
                </a:ext>
              </a:extLst>
            </p:cNvPr>
            <p:cNvSpPr txBox="1"/>
            <p:nvPr/>
          </p:nvSpPr>
          <p:spPr>
            <a:xfrm>
              <a:off x="4629032" y="3203781"/>
              <a:ext cx="1883336" cy="339237"/>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15" name="TextBox 14">
              <a:extLst>
                <a:ext uri="{FF2B5EF4-FFF2-40B4-BE49-F238E27FC236}">
                  <a16:creationId xmlns:a16="http://schemas.microsoft.com/office/drawing/2014/main" id="{C8FDFAB7-8008-0C04-8259-B18C4E9A5344}"/>
                </a:ext>
              </a:extLst>
            </p:cNvPr>
            <p:cNvSpPr txBox="1"/>
            <p:nvPr/>
          </p:nvSpPr>
          <p:spPr>
            <a:xfrm>
              <a:off x="4207302" y="4820501"/>
              <a:ext cx="2422482" cy="339237"/>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grpSp>
      <p:sp>
        <p:nvSpPr>
          <p:cNvPr id="85" name="TextBox 84">
            <a:extLst>
              <a:ext uri="{FF2B5EF4-FFF2-40B4-BE49-F238E27FC236}">
                <a16:creationId xmlns:a16="http://schemas.microsoft.com/office/drawing/2014/main" id="{127D00A2-5E22-B76C-3418-D05046724B90}"/>
              </a:ext>
            </a:extLst>
          </p:cNvPr>
          <p:cNvSpPr txBox="1"/>
          <p:nvPr/>
        </p:nvSpPr>
        <p:spPr>
          <a:xfrm>
            <a:off x="3528080" y="3368601"/>
            <a:ext cx="1036330"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8" name="Freeform 40">
            <a:extLst>
              <a:ext uri="{FF2B5EF4-FFF2-40B4-BE49-F238E27FC236}">
                <a16:creationId xmlns:a16="http://schemas.microsoft.com/office/drawing/2014/main" id="{F42707A9-6E00-63F0-4AB2-84F1D626199B}"/>
              </a:ext>
            </a:extLst>
          </p:cNvPr>
          <p:cNvSpPr/>
          <p:nvPr/>
        </p:nvSpPr>
        <p:spPr>
          <a:xfrm>
            <a:off x="3306590" y="1093437"/>
            <a:ext cx="1672997" cy="3233161"/>
          </a:xfrm>
          <a:custGeom>
            <a:avLst/>
            <a:gdLst>
              <a:gd name="connsiteX0" fmla="*/ 0 w 1797627"/>
              <a:gd name="connsiteY0" fmla="*/ 3086100 h 3553691"/>
              <a:gd name="connsiteX1" fmla="*/ 467591 w 1797627"/>
              <a:gd name="connsiteY1" fmla="*/ 3553691 h 3553691"/>
              <a:gd name="connsiteX2" fmla="*/ 1278082 w 1797627"/>
              <a:gd name="connsiteY2" fmla="*/ 3345873 h 3553691"/>
              <a:gd name="connsiteX3" fmla="*/ 1797627 w 1797627"/>
              <a:gd name="connsiteY3" fmla="*/ 0 h 3553691"/>
              <a:gd name="connsiteX4" fmla="*/ 0 w 1797627"/>
              <a:gd name="connsiteY4" fmla="*/ 3086100 h 3553691"/>
              <a:gd name="connsiteX0" fmla="*/ 0 w 1797627"/>
              <a:gd name="connsiteY0" fmla="*/ 3086100 h 3563193"/>
              <a:gd name="connsiteX1" fmla="*/ 467591 w 1797627"/>
              <a:gd name="connsiteY1" fmla="*/ 3553691 h 3563193"/>
              <a:gd name="connsiteX2" fmla="*/ 1278082 w 1797627"/>
              <a:gd name="connsiteY2" fmla="*/ 3345873 h 3563193"/>
              <a:gd name="connsiteX3" fmla="*/ 1797627 w 1797627"/>
              <a:gd name="connsiteY3" fmla="*/ 0 h 3563193"/>
              <a:gd name="connsiteX4" fmla="*/ 0 w 1797627"/>
              <a:gd name="connsiteY4" fmla="*/ 3086100 h 3563193"/>
              <a:gd name="connsiteX0" fmla="*/ 0 w 1797627"/>
              <a:gd name="connsiteY0" fmla="*/ 3086100 h 3610224"/>
              <a:gd name="connsiteX1" fmla="*/ 467591 w 1797627"/>
              <a:gd name="connsiteY1" fmla="*/ 3553691 h 3610224"/>
              <a:gd name="connsiteX2" fmla="*/ 1278082 w 1797627"/>
              <a:gd name="connsiteY2" fmla="*/ 3345873 h 3610224"/>
              <a:gd name="connsiteX3" fmla="*/ 1797627 w 1797627"/>
              <a:gd name="connsiteY3" fmla="*/ 0 h 3610224"/>
              <a:gd name="connsiteX4" fmla="*/ 0 w 1797627"/>
              <a:gd name="connsiteY4" fmla="*/ 3086100 h 3610224"/>
              <a:gd name="connsiteX0" fmla="*/ 0 w 1797627"/>
              <a:gd name="connsiteY0" fmla="*/ 3086100 h 3610224"/>
              <a:gd name="connsiteX1" fmla="*/ 467591 w 1797627"/>
              <a:gd name="connsiteY1" fmla="*/ 3553691 h 3610224"/>
              <a:gd name="connsiteX2" fmla="*/ 1278082 w 1797627"/>
              <a:gd name="connsiteY2" fmla="*/ 3345873 h 3610224"/>
              <a:gd name="connsiteX3" fmla="*/ 1797627 w 1797627"/>
              <a:gd name="connsiteY3" fmla="*/ 0 h 3610224"/>
              <a:gd name="connsiteX4" fmla="*/ 0 w 1797627"/>
              <a:gd name="connsiteY4" fmla="*/ 3086100 h 3610224"/>
              <a:gd name="connsiteX0" fmla="*/ 0 w 1797627"/>
              <a:gd name="connsiteY0" fmla="*/ 3086100 h 3634630"/>
              <a:gd name="connsiteX1" fmla="*/ 467591 w 1797627"/>
              <a:gd name="connsiteY1" fmla="*/ 3553691 h 3634630"/>
              <a:gd name="connsiteX2" fmla="*/ 1278082 w 1797627"/>
              <a:gd name="connsiteY2" fmla="*/ 3345873 h 3634630"/>
              <a:gd name="connsiteX3" fmla="*/ 1797627 w 1797627"/>
              <a:gd name="connsiteY3" fmla="*/ 0 h 3634630"/>
              <a:gd name="connsiteX4" fmla="*/ 0 w 1797627"/>
              <a:gd name="connsiteY4" fmla="*/ 3086100 h 3634630"/>
              <a:gd name="connsiteX0" fmla="*/ 0 w 1797627"/>
              <a:gd name="connsiteY0" fmla="*/ 3086100 h 3592772"/>
              <a:gd name="connsiteX1" fmla="*/ 467591 w 1797627"/>
              <a:gd name="connsiteY1" fmla="*/ 3553691 h 3592772"/>
              <a:gd name="connsiteX2" fmla="*/ 1278082 w 1797627"/>
              <a:gd name="connsiteY2" fmla="*/ 3345873 h 3592772"/>
              <a:gd name="connsiteX3" fmla="*/ 1797627 w 1797627"/>
              <a:gd name="connsiteY3" fmla="*/ 0 h 3592772"/>
              <a:gd name="connsiteX4" fmla="*/ 0 w 1797627"/>
              <a:gd name="connsiteY4" fmla="*/ 3086100 h 3592772"/>
              <a:gd name="connsiteX0" fmla="*/ 0 w 1797627"/>
              <a:gd name="connsiteY0" fmla="*/ 3086100 h 3588471"/>
              <a:gd name="connsiteX1" fmla="*/ 467591 w 1797627"/>
              <a:gd name="connsiteY1" fmla="*/ 3553691 h 3588471"/>
              <a:gd name="connsiteX2" fmla="*/ 1278082 w 1797627"/>
              <a:gd name="connsiteY2" fmla="*/ 3345873 h 3588471"/>
              <a:gd name="connsiteX3" fmla="*/ 1797627 w 1797627"/>
              <a:gd name="connsiteY3" fmla="*/ 0 h 3588471"/>
              <a:gd name="connsiteX4" fmla="*/ 0 w 1797627"/>
              <a:gd name="connsiteY4" fmla="*/ 3086100 h 3588471"/>
              <a:gd name="connsiteX0" fmla="*/ 0 w 1797627"/>
              <a:gd name="connsiteY0" fmla="*/ 3086100 h 3588471"/>
              <a:gd name="connsiteX1" fmla="*/ 467591 w 1797627"/>
              <a:gd name="connsiteY1" fmla="*/ 3553691 h 3588471"/>
              <a:gd name="connsiteX2" fmla="*/ 1278082 w 1797627"/>
              <a:gd name="connsiteY2" fmla="*/ 3345873 h 3588471"/>
              <a:gd name="connsiteX3" fmla="*/ 1797627 w 1797627"/>
              <a:gd name="connsiteY3" fmla="*/ 0 h 3588471"/>
              <a:gd name="connsiteX4" fmla="*/ 0 w 1797627"/>
              <a:gd name="connsiteY4" fmla="*/ 3086100 h 3588471"/>
              <a:gd name="connsiteX0" fmla="*/ 0 w 1797627"/>
              <a:gd name="connsiteY0" fmla="*/ 3086100 h 3561365"/>
              <a:gd name="connsiteX1" fmla="*/ 467591 w 1797627"/>
              <a:gd name="connsiteY1" fmla="*/ 3553691 h 3561365"/>
              <a:gd name="connsiteX2" fmla="*/ 1278082 w 1797627"/>
              <a:gd name="connsiteY2" fmla="*/ 3283602 h 3561365"/>
              <a:gd name="connsiteX3" fmla="*/ 1797627 w 1797627"/>
              <a:gd name="connsiteY3" fmla="*/ 0 h 3561365"/>
              <a:gd name="connsiteX4" fmla="*/ 0 w 1797627"/>
              <a:gd name="connsiteY4" fmla="*/ 3086100 h 3561365"/>
              <a:gd name="connsiteX0" fmla="*/ 0 w 1797627"/>
              <a:gd name="connsiteY0" fmla="*/ 3086100 h 3560622"/>
              <a:gd name="connsiteX1" fmla="*/ 467591 w 1797627"/>
              <a:gd name="connsiteY1" fmla="*/ 3553691 h 3560622"/>
              <a:gd name="connsiteX2" fmla="*/ 1232199 w 1797627"/>
              <a:gd name="connsiteY2" fmla="*/ 3277047 h 3560622"/>
              <a:gd name="connsiteX3" fmla="*/ 1797627 w 1797627"/>
              <a:gd name="connsiteY3" fmla="*/ 0 h 3560622"/>
              <a:gd name="connsiteX4" fmla="*/ 0 w 1797627"/>
              <a:gd name="connsiteY4" fmla="*/ 3086100 h 3560622"/>
              <a:gd name="connsiteX0" fmla="*/ 0 w 1797627"/>
              <a:gd name="connsiteY0" fmla="*/ 3086100 h 3560622"/>
              <a:gd name="connsiteX1" fmla="*/ 467591 w 1797627"/>
              <a:gd name="connsiteY1" fmla="*/ 3553691 h 3560622"/>
              <a:gd name="connsiteX2" fmla="*/ 1209257 w 1797627"/>
              <a:gd name="connsiteY2" fmla="*/ 3277047 h 3560622"/>
              <a:gd name="connsiteX3" fmla="*/ 1797627 w 1797627"/>
              <a:gd name="connsiteY3" fmla="*/ 0 h 3560622"/>
              <a:gd name="connsiteX4" fmla="*/ 0 w 1797627"/>
              <a:gd name="connsiteY4" fmla="*/ 3086100 h 3560622"/>
              <a:gd name="connsiteX0" fmla="*/ 0 w 1797627"/>
              <a:gd name="connsiteY0" fmla="*/ 3086100 h 3565190"/>
              <a:gd name="connsiteX1" fmla="*/ 467591 w 1797627"/>
              <a:gd name="connsiteY1" fmla="*/ 3553691 h 3565190"/>
              <a:gd name="connsiteX2" fmla="*/ 1209257 w 1797627"/>
              <a:gd name="connsiteY2" fmla="*/ 3277047 h 3565190"/>
              <a:gd name="connsiteX3" fmla="*/ 1797627 w 1797627"/>
              <a:gd name="connsiteY3" fmla="*/ 0 h 3565190"/>
              <a:gd name="connsiteX4" fmla="*/ 0 w 1797627"/>
              <a:gd name="connsiteY4" fmla="*/ 3086100 h 3565190"/>
              <a:gd name="connsiteX0" fmla="*/ 0 w 1797627"/>
              <a:gd name="connsiteY0" fmla="*/ 3086100 h 3565190"/>
              <a:gd name="connsiteX1" fmla="*/ 467591 w 1797627"/>
              <a:gd name="connsiteY1" fmla="*/ 3553691 h 3565190"/>
              <a:gd name="connsiteX2" fmla="*/ 1209257 w 1797627"/>
              <a:gd name="connsiteY2" fmla="*/ 3277047 h 3565190"/>
              <a:gd name="connsiteX3" fmla="*/ 1797627 w 1797627"/>
              <a:gd name="connsiteY3" fmla="*/ 0 h 3565190"/>
              <a:gd name="connsiteX4" fmla="*/ 0 w 1797627"/>
              <a:gd name="connsiteY4" fmla="*/ 3086100 h 3565190"/>
              <a:gd name="connsiteX0" fmla="*/ 1 w 1758117"/>
              <a:gd name="connsiteY0" fmla="*/ 3040944 h 3568222"/>
              <a:gd name="connsiteX1" fmla="*/ 428081 w 1758117"/>
              <a:gd name="connsiteY1" fmla="*/ 3553691 h 3568222"/>
              <a:gd name="connsiteX2" fmla="*/ 1169747 w 1758117"/>
              <a:gd name="connsiteY2" fmla="*/ 3277047 h 3568222"/>
              <a:gd name="connsiteX3" fmla="*/ 1758117 w 1758117"/>
              <a:gd name="connsiteY3" fmla="*/ 0 h 3568222"/>
              <a:gd name="connsiteX4" fmla="*/ 1 w 1758117"/>
              <a:gd name="connsiteY4" fmla="*/ 3040944 h 3568222"/>
              <a:gd name="connsiteX0" fmla="*/ 4908 w 1763024"/>
              <a:gd name="connsiteY0" fmla="*/ 3040944 h 3568222"/>
              <a:gd name="connsiteX1" fmla="*/ 432988 w 1763024"/>
              <a:gd name="connsiteY1" fmla="*/ 3553691 h 3568222"/>
              <a:gd name="connsiteX2" fmla="*/ 1174654 w 1763024"/>
              <a:gd name="connsiteY2" fmla="*/ 3277047 h 3568222"/>
              <a:gd name="connsiteX3" fmla="*/ 1763024 w 1763024"/>
              <a:gd name="connsiteY3" fmla="*/ 0 h 3568222"/>
              <a:gd name="connsiteX4" fmla="*/ 4908 w 1763024"/>
              <a:gd name="connsiteY4" fmla="*/ 3040944 h 3568222"/>
              <a:gd name="connsiteX0" fmla="*/ 5387 w 1729637"/>
              <a:gd name="connsiteY0" fmla="*/ 2978856 h 3572468"/>
              <a:gd name="connsiteX1" fmla="*/ 399601 w 1729637"/>
              <a:gd name="connsiteY1" fmla="*/ 3553691 h 3572468"/>
              <a:gd name="connsiteX2" fmla="*/ 1141267 w 1729637"/>
              <a:gd name="connsiteY2" fmla="*/ 3277047 h 3572468"/>
              <a:gd name="connsiteX3" fmla="*/ 1729637 w 1729637"/>
              <a:gd name="connsiteY3" fmla="*/ 0 h 3572468"/>
              <a:gd name="connsiteX4" fmla="*/ 5387 w 1729637"/>
              <a:gd name="connsiteY4" fmla="*/ 2978856 h 357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37" h="3572468">
                <a:moveTo>
                  <a:pt x="5387" y="2978856"/>
                </a:moveTo>
                <a:cubicBezTo>
                  <a:pt x="-39939" y="3326890"/>
                  <a:pt x="210288" y="3503993"/>
                  <a:pt x="399601" y="3553691"/>
                </a:cubicBezTo>
                <a:cubicBezTo>
                  <a:pt x="588914" y="3603390"/>
                  <a:pt x="1032412" y="3568380"/>
                  <a:pt x="1141267" y="3277047"/>
                </a:cubicBezTo>
                <a:lnTo>
                  <a:pt x="1729637" y="0"/>
                </a:lnTo>
                <a:lnTo>
                  <a:pt x="5387" y="2978856"/>
                </a:lnTo>
                <a:close/>
              </a:path>
            </a:pathLst>
          </a:cu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386FB6-E380-6BEF-E318-EA11F30BEB10}"/>
              </a:ext>
            </a:extLst>
          </p:cNvPr>
          <p:cNvSpPr txBox="1"/>
          <p:nvPr/>
        </p:nvSpPr>
        <p:spPr>
          <a:xfrm>
            <a:off x="4508137" y="3405657"/>
            <a:ext cx="1051050" cy="830997"/>
          </a:xfrm>
          <a:prstGeom prst="rect">
            <a:avLst/>
          </a:prstGeom>
          <a:noFill/>
        </p:spPr>
        <p:txBody>
          <a:bodyPr wrap="square" rtlCol="0">
            <a:spAutoFit/>
          </a:bodyPr>
          <a:lstStyle/>
          <a:p>
            <a:pPr algn="ctr"/>
            <a:r>
              <a:rPr lang="en-US" sz="1200">
                <a:solidFill>
                  <a:schemeClr val="bg1"/>
                </a:solidFill>
                <a:effectLst/>
              </a:rPr>
              <a:t>Entry/exit of vehicles, drivers and operators</a:t>
            </a:r>
            <a:endParaRPr lang="en-US" sz="1200">
              <a:solidFill>
                <a:schemeClr val="bg1"/>
              </a:solidFill>
            </a:endParaRPr>
          </a:p>
        </p:txBody>
      </p:sp>
      <p:sp>
        <p:nvSpPr>
          <p:cNvPr id="32" name="Freeform 11">
            <a:extLst>
              <a:ext uri="{FF2B5EF4-FFF2-40B4-BE49-F238E27FC236}">
                <a16:creationId xmlns:a16="http://schemas.microsoft.com/office/drawing/2014/main" id="{8982347E-F921-E0DE-35DC-E967DD1ADD2F}"/>
              </a:ext>
            </a:extLst>
          </p:cNvPr>
          <p:cNvSpPr/>
          <p:nvPr/>
        </p:nvSpPr>
        <p:spPr>
          <a:xfrm rot="20425456">
            <a:off x="4064543" y="1231271"/>
            <a:ext cx="1554871" cy="3099946"/>
          </a:xfrm>
          <a:custGeom>
            <a:avLst/>
            <a:gdLst>
              <a:gd name="connsiteX0" fmla="*/ 0 w 1797627"/>
              <a:gd name="connsiteY0" fmla="*/ 3086100 h 3553691"/>
              <a:gd name="connsiteX1" fmla="*/ 467591 w 1797627"/>
              <a:gd name="connsiteY1" fmla="*/ 3553691 h 3553691"/>
              <a:gd name="connsiteX2" fmla="*/ 1278082 w 1797627"/>
              <a:gd name="connsiteY2" fmla="*/ 3345873 h 3553691"/>
              <a:gd name="connsiteX3" fmla="*/ 1797627 w 1797627"/>
              <a:gd name="connsiteY3" fmla="*/ 0 h 3553691"/>
              <a:gd name="connsiteX4" fmla="*/ 0 w 1797627"/>
              <a:gd name="connsiteY4" fmla="*/ 3086100 h 3553691"/>
              <a:gd name="connsiteX0" fmla="*/ 0 w 1797627"/>
              <a:gd name="connsiteY0" fmla="*/ 3086100 h 3563193"/>
              <a:gd name="connsiteX1" fmla="*/ 467591 w 1797627"/>
              <a:gd name="connsiteY1" fmla="*/ 3553691 h 3563193"/>
              <a:gd name="connsiteX2" fmla="*/ 1278082 w 1797627"/>
              <a:gd name="connsiteY2" fmla="*/ 3345873 h 3563193"/>
              <a:gd name="connsiteX3" fmla="*/ 1797627 w 1797627"/>
              <a:gd name="connsiteY3" fmla="*/ 0 h 3563193"/>
              <a:gd name="connsiteX4" fmla="*/ 0 w 1797627"/>
              <a:gd name="connsiteY4" fmla="*/ 3086100 h 3563193"/>
              <a:gd name="connsiteX0" fmla="*/ 0 w 1797627"/>
              <a:gd name="connsiteY0" fmla="*/ 3086100 h 3610224"/>
              <a:gd name="connsiteX1" fmla="*/ 467591 w 1797627"/>
              <a:gd name="connsiteY1" fmla="*/ 3553691 h 3610224"/>
              <a:gd name="connsiteX2" fmla="*/ 1278082 w 1797627"/>
              <a:gd name="connsiteY2" fmla="*/ 3345873 h 3610224"/>
              <a:gd name="connsiteX3" fmla="*/ 1797627 w 1797627"/>
              <a:gd name="connsiteY3" fmla="*/ 0 h 3610224"/>
              <a:gd name="connsiteX4" fmla="*/ 0 w 1797627"/>
              <a:gd name="connsiteY4" fmla="*/ 3086100 h 3610224"/>
              <a:gd name="connsiteX0" fmla="*/ 0 w 1797627"/>
              <a:gd name="connsiteY0" fmla="*/ 3086100 h 3610224"/>
              <a:gd name="connsiteX1" fmla="*/ 467591 w 1797627"/>
              <a:gd name="connsiteY1" fmla="*/ 3553691 h 3610224"/>
              <a:gd name="connsiteX2" fmla="*/ 1278082 w 1797627"/>
              <a:gd name="connsiteY2" fmla="*/ 3345873 h 3610224"/>
              <a:gd name="connsiteX3" fmla="*/ 1797627 w 1797627"/>
              <a:gd name="connsiteY3" fmla="*/ 0 h 3610224"/>
              <a:gd name="connsiteX4" fmla="*/ 0 w 1797627"/>
              <a:gd name="connsiteY4" fmla="*/ 3086100 h 3610224"/>
              <a:gd name="connsiteX0" fmla="*/ 0 w 1797627"/>
              <a:gd name="connsiteY0" fmla="*/ 3086100 h 3634630"/>
              <a:gd name="connsiteX1" fmla="*/ 467591 w 1797627"/>
              <a:gd name="connsiteY1" fmla="*/ 3553691 h 3634630"/>
              <a:gd name="connsiteX2" fmla="*/ 1278082 w 1797627"/>
              <a:gd name="connsiteY2" fmla="*/ 3345873 h 3634630"/>
              <a:gd name="connsiteX3" fmla="*/ 1797627 w 1797627"/>
              <a:gd name="connsiteY3" fmla="*/ 0 h 3634630"/>
              <a:gd name="connsiteX4" fmla="*/ 0 w 1797627"/>
              <a:gd name="connsiteY4" fmla="*/ 3086100 h 3634630"/>
              <a:gd name="connsiteX0" fmla="*/ 0 w 1797627"/>
              <a:gd name="connsiteY0" fmla="*/ 3086100 h 3592772"/>
              <a:gd name="connsiteX1" fmla="*/ 467591 w 1797627"/>
              <a:gd name="connsiteY1" fmla="*/ 3553691 h 3592772"/>
              <a:gd name="connsiteX2" fmla="*/ 1278082 w 1797627"/>
              <a:gd name="connsiteY2" fmla="*/ 3345873 h 3592772"/>
              <a:gd name="connsiteX3" fmla="*/ 1797627 w 1797627"/>
              <a:gd name="connsiteY3" fmla="*/ 0 h 3592772"/>
              <a:gd name="connsiteX4" fmla="*/ 0 w 1797627"/>
              <a:gd name="connsiteY4" fmla="*/ 3086100 h 3592772"/>
              <a:gd name="connsiteX0" fmla="*/ 0 w 1797627"/>
              <a:gd name="connsiteY0" fmla="*/ 3086100 h 3588471"/>
              <a:gd name="connsiteX1" fmla="*/ 467591 w 1797627"/>
              <a:gd name="connsiteY1" fmla="*/ 3553691 h 3588471"/>
              <a:gd name="connsiteX2" fmla="*/ 1278082 w 1797627"/>
              <a:gd name="connsiteY2" fmla="*/ 3345873 h 3588471"/>
              <a:gd name="connsiteX3" fmla="*/ 1797627 w 1797627"/>
              <a:gd name="connsiteY3" fmla="*/ 0 h 3588471"/>
              <a:gd name="connsiteX4" fmla="*/ 0 w 1797627"/>
              <a:gd name="connsiteY4" fmla="*/ 3086100 h 3588471"/>
              <a:gd name="connsiteX0" fmla="*/ 0 w 1797627"/>
              <a:gd name="connsiteY0" fmla="*/ 3086100 h 3588471"/>
              <a:gd name="connsiteX1" fmla="*/ 467591 w 1797627"/>
              <a:gd name="connsiteY1" fmla="*/ 3553691 h 3588471"/>
              <a:gd name="connsiteX2" fmla="*/ 1278082 w 1797627"/>
              <a:gd name="connsiteY2" fmla="*/ 3345873 h 3588471"/>
              <a:gd name="connsiteX3" fmla="*/ 1797627 w 1797627"/>
              <a:gd name="connsiteY3" fmla="*/ 0 h 3588471"/>
              <a:gd name="connsiteX4" fmla="*/ 0 w 1797627"/>
              <a:gd name="connsiteY4" fmla="*/ 3086100 h 3588471"/>
              <a:gd name="connsiteX0" fmla="*/ 0 w 1797627"/>
              <a:gd name="connsiteY0" fmla="*/ 3086100 h 3561365"/>
              <a:gd name="connsiteX1" fmla="*/ 467591 w 1797627"/>
              <a:gd name="connsiteY1" fmla="*/ 3553691 h 3561365"/>
              <a:gd name="connsiteX2" fmla="*/ 1278082 w 1797627"/>
              <a:gd name="connsiteY2" fmla="*/ 3283602 h 3561365"/>
              <a:gd name="connsiteX3" fmla="*/ 1797627 w 1797627"/>
              <a:gd name="connsiteY3" fmla="*/ 0 h 3561365"/>
              <a:gd name="connsiteX4" fmla="*/ 0 w 1797627"/>
              <a:gd name="connsiteY4" fmla="*/ 3086100 h 3561365"/>
              <a:gd name="connsiteX0" fmla="*/ 0 w 1797627"/>
              <a:gd name="connsiteY0" fmla="*/ 3086100 h 3560622"/>
              <a:gd name="connsiteX1" fmla="*/ 467591 w 1797627"/>
              <a:gd name="connsiteY1" fmla="*/ 3553691 h 3560622"/>
              <a:gd name="connsiteX2" fmla="*/ 1232199 w 1797627"/>
              <a:gd name="connsiteY2" fmla="*/ 3277047 h 3560622"/>
              <a:gd name="connsiteX3" fmla="*/ 1797627 w 1797627"/>
              <a:gd name="connsiteY3" fmla="*/ 0 h 3560622"/>
              <a:gd name="connsiteX4" fmla="*/ 0 w 1797627"/>
              <a:gd name="connsiteY4" fmla="*/ 3086100 h 3560622"/>
              <a:gd name="connsiteX0" fmla="*/ 0 w 1797627"/>
              <a:gd name="connsiteY0" fmla="*/ 3086100 h 3560622"/>
              <a:gd name="connsiteX1" fmla="*/ 467591 w 1797627"/>
              <a:gd name="connsiteY1" fmla="*/ 3553691 h 3560622"/>
              <a:gd name="connsiteX2" fmla="*/ 1209257 w 1797627"/>
              <a:gd name="connsiteY2" fmla="*/ 3277047 h 3560622"/>
              <a:gd name="connsiteX3" fmla="*/ 1797627 w 1797627"/>
              <a:gd name="connsiteY3" fmla="*/ 0 h 3560622"/>
              <a:gd name="connsiteX4" fmla="*/ 0 w 1797627"/>
              <a:gd name="connsiteY4" fmla="*/ 3086100 h 3560622"/>
              <a:gd name="connsiteX0" fmla="*/ 0 w 1797627"/>
              <a:gd name="connsiteY0" fmla="*/ 3086100 h 3565190"/>
              <a:gd name="connsiteX1" fmla="*/ 467591 w 1797627"/>
              <a:gd name="connsiteY1" fmla="*/ 3553691 h 3565190"/>
              <a:gd name="connsiteX2" fmla="*/ 1209257 w 1797627"/>
              <a:gd name="connsiteY2" fmla="*/ 3277047 h 3565190"/>
              <a:gd name="connsiteX3" fmla="*/ 1797627 w 1797627"/>
              <a:gd name="connsiteY3" fmla="*/ 0 h 3565190"/>
              <a:gd name="connsiteX4" fmla="*/ 0 w 1797627"/>
              <a:gd name="connsiteY4" fmla="*/ 3086100 h 3565190"/>
              <a:gd name="connsiteX0" fmla="*/ 0 w 1797627"/>
              <a:gd name="connsiteY0" fmla="*/ 3086100 h 3565190"/>
              <a:gd name="connsiteX1" fmla="*/ 467591 w 1797627"/>
              <a:gd name="connsiteY1" fmla="*/ 3553691 h 3565190"/>
              <a:gd name="connsiteX2" fmla="*/ 1209257 w 1797627"/>
              <a:gd name="connsiteY2" fmla="*/ 3277047 h 3565190"/>
              <a:gd name="connsiteX3" fmla="*/ 1797627 w 1797627"/>
              <a:gd name="connsiteY3" fmla="*/ 0 h 3565190"/>
              <a:gd name="connsiteX4" fmla="*/ 0 w 1797627"/>
              <a:gd name="connsiteY4" fmla="*/ 3086100 h 3565190"/>
              <a:gd name="connsiteX0" fmla="*/ 1 w 1758117"/>
              <a:gd name="connsiteY0" fmla="*/ 3040944 h 3568222"/>
              <a:gd name="connsiteX1" fmla="*/ 428081 w 1758117"/>
              <a:gd name="connsiteY1" fmla="*/ 3553691 h 3568222"/>
              <a:gd name="connsiteX2" fmla="*/ 1169747 w 1758117"/>
              <a:gd name="connsiteY2" fmla="*/ 3277047 h 3568222"/>
              <a:gd name="connsiteX3" fmla="*/ 1758117 w 1758117"/>
              <a:gd name="connsiteY3" fmla="*/ 0 h 3568222"/>
              <a:gd name="connsiteX4" fmla="*/ 1 w 1758117"/>
              <a:gd name="connsiteY4" fmla="*/ 3040944 h 3568222"/>
              <a:gd name="connsiteX0" fmla="*/ 4908 w 1763024"/>
              <a:gd name="connsiteY0" fmla="*/ 3040944 h 3568222"/>
              <a:gd name="connsiteX1" fmla="*/ 432988 w 1763024"/>
              <a:gd name="connsiteY1" fmla="*/ 3553691 h 3568222"/>
              <a:gd name="connsiteX2" fmla="*/ 1174654 w 1763024"/>
              <a:gd name="connsiteY2" fmla="*/ 3277047 h 3568222"/>
              <a:gd name="connsiteX3" fmla="*/ 1763024 w 1763024"/>
              <a:gd name="connsiteY3" fmla="*/ 0 h 3568222"/>
              <a:gd name="connsiteX4" fmla="*/ 4908 w 1763024"/>
              <a:gd name="connsiteY4" fmla="*/ 3040944 h 3568222"/>
              <a:gd name="connsiteX0" fmla="*/ 5387 w 1729637"/>
              <a:gd name="connsiteY0" fmla="*/ 2978856 h 3572468"/>
              <a:gd name="connsiteX1" fmla="*/ 399601 w 1729637"/>
              <a:gd name="connsiteY1" fmla="*/ 3553691 h 3572468"/>
              <a:gd name="connsiteX2" fmla="*/ 1141267 w 1729637"/>
              <a:gd name="connsiteY2" fmla="*/ 3277047 h 3572468"/>
              <a:gd name="connsiteX3" fmla="*/ 1729637 w 1729637"/>
              <a:gd name="connsiteY3" fmla="*/ 0 h 3572468"/>
              <a:gd name="connsiteX4" fmla="*/ 5387 w 1729637"/>
              <a:gd name="connsiteY4" fmla="*/ 2978856 h 357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37" h="3572468">
                <a:moveTo>
                  <a:pt x="5387" y="2978856"/>
                </a:moveTo>
                <a:cubicBezTo>
                  <a:pt x="-39939" y="3326890"/>
                  <a:pt x="210288" y="3503993"/>
                  <a:pt x="399601" y="3553691"/>
                </a:cubicBezTo>
                <a:cubicBezTo>
                  <a:pt x="588914" y="3603390"/>
                  <a:pt x="1032412" y="3568380"/>
                  <a:pt x="1141267" y="3277047"/>
                </a:cubicBezTo>
                <a:lnTo>
                  <a:pt x="1729637" y="0"/>
                </a:lnTo>
                <a:lnTo>
                  <a:pt x="5387" y="2978856"/>
                </a:lnTo>
                <a:close/>
              </a:path>
            </a:pathLst>
          </a:cu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15EA8316-B5AE-65DD-D9E3-95C0C58678D7}"/>
              </a:ext>
            </a:extLst>
          </p:cNvPr>
          <p:cNvGrpSpPr/>
          <p:nvPr/>
        </p:nvGrpSpPr>
        <p:grpSpPr>
          <a:xfrm>
            <a:off x="7567356" y="1067103"/>
            <a:ext cx="4168645" cy="3944291"/>
            <a:chOff x="7743624" y="2397672"/>
            <a:chExt cx="4168648" cy="3944293"/>
          </a:xfrm>
        </p:grpSpPr>
        <p:sp>
          <p:nvSpPr>
            <p:cNvPr id="34" name="Triangle 3">
              <a:extLst>
                <a:ext uri="{FF2B5EF4-FFF2-40B4-BE49-F238E27FC236}">
                  <a16:creationId xmlns:a16="http://schemas.microsoft.com/office/drawing/2014/main" id="{B989157E-D9CF-7FF1-15F5-34FFB6CD99F4}"/>
                </a:ext>
              </a:extLst>
            </p:cNvPr>
            <p:cNvSpPr/>
            <p:nvPr/>
          </p:nvSpPr>
          <p:spPr>
            <a:xfrm rot="3600000">
              <a:off x="7810821" y="2861529"/>
              <a:ext cx="545051" cy="469871"/>
            </a:xfrm>
            <a:prstGeom prst="triangle">
              <a:avLst/>
            </a:prstGeom>
            <a:solidFill>
              <a:srgbClr val="0171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3CE86DB-B21C-D4E4-9069-F113ABCA759B}"/>
                </a:ext>
              </a:extLst>
            </p:cNvPr>
            <p:cNvSpPr/>
            <p:nvPr/>
          </p:nvSpPr>
          <p:spPr>
            <a:xfrm>
              <a:off x="8011267" y="2397672"/>
              <a:ext cx="3901005" cy="3944293"/>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spcBef>
                  <a:spcPts val="0"/>
                </a:spcBef>
                <a:spcAft>
                  <a:spcPts val="0"/>
                </a:spcAft>
                <a:buSzPts val="1200"/>
                <a:buFont typeface="Symbol" pitchFamily="2" charset="2"/>
                <a:buChar char=""/>
              </a:pPr>
              <a:endParaRPr lang="en-AU" sz="1350">
                <a:solidFill>
                  <a:srgbClr val="0171BC"/>
                </a:solidFill>
                <a:effectLst/>
                <a:ea typeface="Times New Roman" panose="02020603050405020304" pitchFamily="18" charset="0"/>
                <a:cs typeface="Times New Roman" panose="02020603050405020304" pitchFamily="18" charset="0"/>
              </a:endParaRPr>
            </a:p>
            <a:p>
              <a:pPr marR="0" lvl="0">
                <a:spcBef>
                  <a:spcPts val="0"/>
                </a:spcBef>
                <a:spcAft>
                  <a:spcPts val="0"/>
                </a:spcAft>
                <a:buSzPts val="1200"/>
              </a:pPr>
              <a:endParaRPr lang="en-AU" sz="1350">
                <a:solidFill>
                  <a:srgbClr val="0171BC"/>
                </a:solidFill>
                <a:ea typeface="Times New Roman" panose="02020603050405020304" pitchFamily="18" charset="0"/>
                <a:cs typeface="Times New Roman" panose="02020603050405020304" pitchFamily="18" charset="0"/>
              </a:endParaRPr>
            </a:p>
            <a:p>
              <a:pPr marR="0" lvl="0">
                <a:spcBef>
                  <a:spcPts val="0"/>
                </a:spcBef>
                <a:spcAft>
                  <a:spcPts val="0"/>
                </a:spcAft>
                <a:buSzPts val="1200"/>
              </a:pPr>
              <a:endParaRPr lang="en-AU" sz="1350">
                <a:solidFill>
                  <a:srgbClr val="0171BC"/>
                </a:solidFill>
                <a:ea typeface="Times New Roman" panose="02020603050405020304" pitchFamily="18" charset="0"/>
                <a:cs typeface="Times New Roman" panose="02020603050405020304" pitchFamily="18" charset="0"/>
              </a:endParaRPr>
            </a:p>
            <a:p>
              <a:pPr marR="0" lvl="0">
                <a:spcBef>
                  <a:spcPts val="0"/>
                </a:spcBef>
                <a:spcAft>
                  <a:spcPts val="0"/>
                </a:spcAft>
                <a:buSzPts val="1200"/>
              </a:pPr>
              <a:endParaRPr lang="en-AU" sz="1350">
                <a:solidFill>
                  <a:srgbClr val="0171BC"/>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a:solidFill>
                    <a:srgbClr val="0171BC"/>
                  </a:solidFill>
                  <a:effectLst/>
                  <a:ea typeface="Times New Roman" panose="02020603050405020304" pitchFamily="18" charset="0"/>
                  <a:cs typeface="Times New Roman" panose="02020603050405020304" pitchFamily="18" charset="0"/>
                </a:rPr>
                <a:t>The entry and exit of vehicles, drivers and operators to the road network is the primary responsibility of the regulatory agency.</a:t>
              </a:r>
              <a:endParaRPr lang="en-US" sz="1350">
                <a:solidFill>
                  <a:srgbClr val="0171BC"/>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AU" sz="1350">
                  <a:solidFill>
                    <a:srgbClr val="0171BC"/>
                  </a:solidFill>
                  <a:effectLst/>
                  <a:ea typeface="Times New Roman" panose="02020603050405020304" pitchFamily="18" charset="0"/>
                  <a:cs typeface="Times New Roman" panose="02020603050405020304" pitchFamily="18" charset="0"/>
                </a:rPr>
                <a:t> </a:t>
              </a:r>
              <a:endParaRPr lang="en-US" sz="1350">
                <a:solidFill>
                  <a:srgbClr val="0171BC"/>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a:solidFill>
                    <a:srgbClr val="0171BC"/>
                  </a:solidFill>
                  <a:effectLst/>
                  <a:ea typeface="Times New Roman" panose="02020603050405020304" pitchFamily="18" charset="0"/>
                  <a:cs typeface="Times New Roman" panose="02020603050405020304" pitchFamily="18" charset="0"/>
                </a:rPr>
                <a:t>Police agencies support the enforcement of regulatory requirements on the road network, including the targeting of unsafe behaviours and industry fleet safety.</a:t>
              </a:r>
              <a:endParaRPr lang="en-US" sz="1350">
                <a:solidFill>
                  <a:srgbClr val="0171BC"/>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AU" sz="1350">
                  <a:solidFill>
                    <a:srgbClr val="0171BC"/>
                  </a:solidFill>
                  <a:effectLst/>
                  <a:ea typeface="Times New Roman" panose="02020603050405020304" pitchFamily="18" charset="0"/>
                  <a:cs typeface="Times New Roman" panose="02020603050405020304" pitchFamily="18" charset="0"/>
                </a:rPr>
                <a:t> </a:t>
              </a:r>
              <a:endParaRPr lang="en-US" sz="1350">
                <a:solidFill>
                  <a:srgbClr val="0171BC"/>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a:solidFill>
                    <a:srgbClr val="0171BC"/>
                  </a:solidFill>
                  <a:effectLst/>
                  <a:ea typeface="Times New Roman" panose="02020603050405020304" pitchFamily="18" charset="0"/>
                  <a:cs typeface="Times New Roman" panose="02020603050405020304" pitchFamily="18" charset="0"/>
                </a:rPr>
                <a:t>The regulatory agency can also oversee the safety performance of the road agencies.</a:t>
              </a:r>
              <a:endParaRPr lang="en-US" sz="1350">
                <a:solidFill>
                  <a:srgbClr val="0171BC"/>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AU" sz="1350">
                  <a:solidFill>
                    <a:srgbClr val="0171BC"/>
                  </a:solidFill>
                  <a:effectLst/>
                  <a:ea typeface="Times New Roman" panose="02020603050405020304" pitchFamily="18" charset="0"/>
                  <a:cs typeface="Times New Roman" panose="02020603050405020304" pitchFamily="18" charset="0"/>
                </a:rPr>
                <a:t> </a:t>
              </a:r>
              <a:endParaRPr lang="en-US" sz="1350">
                <a:solidFill>
                  <a:srgbClr val="0171BC"/>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i="1">
                  <a:solidFill>
                    <a:srgbClr val="0171BC"/>
                  </a:solidFill>
                  <a:ea typeface="Times New Roman" panose="02020603050405020304" pitchFamily="18" charset="0"/>
                  <a:cs typeface="Times New Roman" panose="02020603050405020304" pitchFamily="18" charset="0"/>
                </a:rPr>
                <a:t>Interventions?</a:t>
              </a:r>
            </a:p>
            <a:p>
              <a:pPr marL="342900" marR="0" lvl="0" indent="-342900">
                <a:spcBef>
                  <a:spcPts val="0"/>
                </a:spcBef>
                <a:spcAft>
                  <a:spcPts val="0"/>
                </a:spcAft>
                <a:buSzPts val="1200"/>
                <a:buFont typeface="Symbol" pitchFamily="2" charset="2"/>
                <a:buChar char=""/>
              </a:pPr>
              <a:endParaRPr lang="en-AU" sz="1350" i="1">
                <a:solidFill>
                  <a:srgbClr val="0171BC"/>
                </a:solidFill>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i="1">
                  <a:solidFill>
                    <a:srgbClr val="0171BC"/>
                  </a:solidFill>
                  <a:ea typeface="Times New Roman" panose="02020603050405020304" pitchFamily="18" charset="0"/>
                  <a:cs typeface="Times New Roman" panose="02020603050405020304" pitchFamily="18" charset="0"/>
                </a:rPr>
                <a:t>Related s</a:t>
              </a:r>
              <a:r>
                <a:rPr lang="en-AU" sz="1350" i="1">
                  <a:solidFill>
                    <a:srgbClr val="0171BC"/>
                  </a:solidFill>
                  <a:effectLst/>
                  <a:ea typeface="Times New Roman" panose="02020603050405020304" pitchFamily="18" charset="0"/>
                  <a:cs typeface="Times New Roman" panose="02020603050405020304" pitchFamily="18" charset="0"/>
                </a:rPr>
                <a:t>taff numbers and skillsets?</a:t>
              </a:r>
              <a:endParaRPr lang="en-US" sz="1350" i="1">
                <a:solidFill>
                  <a:srgbClr val="0171BC"/>
                </a:solidFill>
                <a:effectLst/>
                <a:ea typeface="Times New Roman" panose="02020603050405020304" pitchFamily="18" charset="0"/>
                <a:cs typeface="Times New Roman" panose="02020603050405020304" pitchFamily="18" charset="0"/>
              </a:endParaRPr>
            </a:p>
            <a:p>
              <a:endParaRPr lang="en-US" sz="1350">
                <a:solidFill>
                  <a:srgbClr val="0171BC"/>
                </a:solidFill>
              </a:endParaRPr>
            </a:p>
          </p:txBody>
        </p:sp>
        <p:sp>
          <p:nvSpPr>
            <p:cNvPr id="36" name="Rectangle 35">
              <a:extLst>
                <a:ext uri="{FF2B5EF4-FFF2-40B4-BE49-F238E27FC236}">
                  <a16:creationId xmlns:a16="http://schemas.microsoft.com/office/drawing/2014/main" id="{ECDF2661-57FA-07B8-383B-BE562E5FD0D6}"/>
                </a:ext>
              </a:extLst>
            </p:cNvPr>
            <p:cNvSpPr/>
            <p:nvPr/>
          </p:nvSpPr>
          <p:spPr>
            <a:xfrm>
              <a:off x="7743624" y="2457612"/>
              <a:ext cx="3975134" cy="524505"/>
            </a:xfrm>
            <a:prstGeom prst="rect">
              <a:avLst/>
            </a:prstGeom>
            <a:solidFill>
              <a:srgbClr val="0171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t>Entry/Exit of Vehicles, Drivers &amp; Operators</a:t>
              </a:r>
            </a:p>
          </p:txBody>
        </p:sp>
      </p:grpSp>
    </p:spTree>
    <p:extLst>
      <p:ext uri="{BB962C8B-B14F-4D97-AF65-F5344CB8AC3E}">
        <p14:creationId xmlns:p14="http://schemas.microsoft.com/office/powerpoint/2010/main" val="590763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2: What interventions are being made by the agency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8" name="Group 7">
            <a:extLst>
              <a:ext uri="{FF2B5EF4-FFF2-40B4-BE49-F238E27FC236}">
                <a16:creationId xmlns:a16="http://schemas.microsoft.com/office/drawing/2014/main" id="{6928FB6B-AACC-822C-11EF-C79F41A5ECC7}"/>
              </a:ext>
            </a:extLst>
          </p:cNvPr>
          <p:cNvGrpSpPr/>
          <p:nvPr/>
        </p:nvGrpSpPr>
        <p:grpSpPr>
          <a:xfrm>
            <a:off x="79687" y="1062707"/>
            <a:ext cx="7910427" cy="4731736"/>
            <a:chOff x="463742" y="1183870"/>
            <a:chExt cx="8022784" cy="5215404"/>
          </a:xfrm>
        </p:grpSpPr>
        <p:grpSp>
          <p:nvGrpSpPr>
            <p:cNvPr id="9" name="Group 8">
              <a:extLst>
                <a:ext uri="{FF2B5EF4-FFF2-40B4-BE49-F238E27FC236}">
                  <a16:creationId xmlns:a16="http://schemas.microsoft.com/office/drawing/2014/main" id="{765DE171-66E0-BB34-E5AD-ED75D6F46CC3}"/>
                </a:ext>
              </a:extLst>
            </p:cNvPr>
            <p:cNvGrpSpPr/>
            <p:nvPr/>
          </p:nvGrpSpPr>
          <p:grpSpPr>
            <a:xfrm>
              <a:off x="463742" y="1183870"/>
              <a:ext cx="8022784" cy="5215404"/>
              <a:chOff x="672289" y="1586713"/>
              <a:chExt cx="6854611" cy="4456005"/>
            </a:xfrm>
          </p:grpSpPr>
          <p:sp>
            <p:nvSpPr>
              <p:cNvPr id="16" name="Freeform 9">
                <a:extLst>
                  <a:ext uri="{FF2B5EF4-FFF2-40B4-BE49-F238E27FC236}">
                    <a16:creationId xmlns:a16="http://schemas.microsoft.com/office/drawing/2014/main" id="{9D262AEC-8FEE-E850-A3A6-A7286A4CECAA}"/>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17" name="Freeform 10">
                <a:extLst>
                  <a:ext uri="{FF2B5EF4-FFF2-40B4-BE49-F238E27FC236}">
                    <a16:creationId xmlns:a16="http://schemas.microsoft.com/office/drawing/2014/main" id="{8016E03B-4BCE-0072-4A2D-5BBC976142F5}"/>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18" name="Freeform 11">
                <a:extLst>
                  <a:ext uri="{FF2B5EF4-FFF2-40B4-BE49-F238E27FC236}">
                    <a16:creationId xmlns:a16="http://schemas.microsoft.com/office/drawing/2014/main" id="{EF00BBC0-4896-6FE1-35AA-22C65BBB5907}"/>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19" name="Straight Connector 18">
                <a:extLst>
                  <a:ext uri="{FF2B5EF4-FFF2-40B4-BE49-F238E27FC236}">
                    <a16:creationId xmlns:a16="http://schemas.microsoft.com/office/drawing/2014/main" id="{DB81E858-C5E9-8D25-58ED-3E2B3C3A1382}"/>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591CFAD-3F52-B810-ED9E-E1F2DF9FA1F7}"/>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CF30022-F941-5B86-98DC-8BB4E99E2D69}"/>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4F94620-2331-3E85-2BAA-7F5130E17650}"/>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23" name="Freeform 16">
                <a:extLst>
                  <a:ext uri="{FF2B5EF4-FFF2-40B4-BE49-F238E27FC236}">
                    <a16:creationId xmlns:a16="http://schemas.microsoft.com/office/drawing/2014/main" id="{2B80D73B-A15A-4143-EA92-5D1E96AA785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24" name="Freeform 17">
                <a:extLst>
                  <a:ext uri="{FF2B5EF4-FFF2-40B4-BE49-F238E27FC236}">
                    <a16:creationId xmlns:a16="http://schemas.microsoft.com/office/drawing/2014/main" id="{9A518709-644F-FD78-D070-EC17C3F89829}"/>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8">
                <a:extLst>
                  <a:ext uri="{FF2B5EF4-FFF2-40B4-BE49-F238E27FC236}">
                    <a16:creationId xmlns:a16="http://schemas.microsoft.com/office/drawing/2014/main" id="{081DAD0C-E5DD-5F18-9E62-B0731868CF34}"/>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19">
                <a:extLst>
                  <a:ext uri="{FF2B5EF4-FFF2-40B4-BE49-F238E27FC236}">
                    <a16:creationId xmlns:a16="http://schemas.microsoft.com/office/drawing/2014/main" id="{2EDD243E-E4E6-8035-50B9-24111EBCC496}"/>
                  </a:ext>
                </a:extLst>
              </p:cNvPr>
              <p:cNvSpPr/>
              <p:nvPr/>
            </p:nvSpPr>
            <p:spPr>
              <a:xfrm flipV="1">
                <a:off x="2403201" y="4700308"/>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7" name="Straight Connector 26">
                <a:extLst>
                  <a:ext uri="{FF2B5EF4-FFF2-40B4-BE49-F238E27FC236}">
                    <a16:creationId xmlns:a16="http://schemas.microsoft.com/office/drawing/2014/main" id="{F3D76434-A744-CEC4-B559-C408657394A8}"/>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CDF323A-2C1D-DB0A-2B0C-3E72E38D2E09}"/>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F56233-0D2C-8439-1D5B-B0C265A4155D}"/>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80A0529-1FF9-FD9B-D37D-4C2DB0972B2E}"/>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A2453A42-C07A-3963-63ED-F782E73DAEB1}"/>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B38A80F-564D-45E0-27EA-9BE951DD87E1}"/>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3BAA4A3-8A5B-A8DD-49AA-9CAB7C4BDAAE}"/>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B57EADE6-1F12-E761-B93D-3F0FEC5CE9D1}"/>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D103D14-BC82-38C3-EB84-2F66D3922A49}"/>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8E036BCA-D5AF-221D-8E8D-8D8995A7331B}"/>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462E6218-6237-02B1-43C6-79BBFC456E9A}"/>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D073D0CC-F305-AD6F-FF15-BF71EFDC2FF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A7865ED4-4DF5-F19A-1C24-7873C324A48B}"/>
                </a:ext>
              </a:extLst>
            </p:cNvPr>
            <p:cNvSpPr txBox="1"/>
            <p:nvPr/>
          </p:nvSpPr>
          <p:spPr>
            <a:xfrm>
              <a:off x="5107938" y="1540425"/>
              <a:ext cx="725837" cy="508855"/>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11" name="TextBox 10">
              <a:extLst>
                <a:ext uri="{FF2B5EF4-FFF2-40B4-BE49-F238E27FC236}">
                  <a16:creationId xmlns:a16="http://schemas.microsoft.com/office/drawing/2014/main" id="{D7F6DA15-EDC1-0637-92CF-6C3273810B8B}"/>
                </a:ext>
              </a:extLst>
            </p:cNvPr>
            <p:cNvSpPr txBox="1"/>
            <p:nvPr/>
          </p:nvSpPr>
          <p:spPr>
            <a:xfrm>
              <a:off x="4886084" y="2011543"/>
              <a:ext cx="1169544" cy="508855"/>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12" name="TextBox 11">
              <a:extLst>
                <a:ext uri="{FF2B5EF4-FFF2-40B4-BE49-F238E27FC236}">
                  <a16:creationId xmlns:a16="http://schemas.microsoft.com/office/drawing/2014/main" id="{D3746119-574A-F70D-B5EB-DA8B4DAF4AD4}"/>
                </a:ext>
              </a:extLst>
            </p:cNvPr>
            <p:cNvSpPr txBox="1"/>
            <p:nvPr/>
          </p:nvSpPr>
          <p:spPr>
            <a:xfrm>
              <a:off x="4769615" y="2453072"/>
              <a:ext cx="1368403" cy="508855"/>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13" name="TextBox 12">
              <a:extLst>
                <a:ext uri="{FF2B5EF4-FFF2-40B4-BE49-F238E27FC236}">
                  <a16:creationId xmlns:a16="http://schemas.microsoft.com/office/drawing/2014/main" id="{63151BBB-4B93-2F2B-4D18-BF27B5AC5E3E}"/>
                </a:ext>
              </a:extLst>
            </p:cNvPr>
            <p:cNvSpPr txBox="1"/>
            <p:nvPr/>
          </p:nvSpPr>
          <p:spPr>
            <a:xfrm>
              <a:off x="4803695" y="2912315"/>
              <a:ext cx="1334323" cy="305313"/>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14" name="TextBox 13">
              <a:extLst>
                <a:ext uri="{FF2B5EF4-FFF2-40B4-BE49-F238E27FC236}">
                  <a16:creationId xmlns:a16="http://schemas.microsoft.com/office/drawing/2014/main" id="{03CE29F7-50B7-1DA7-B523-3839D6910747}"/>
                </a:ext>
              </a:extLst>
            </p:cNvPr>
            <p:cNvSpPr txBox="1"/>
            <p:nvPr/>
          </p:nvSpPr>
          <p:spPr>
            <a:xfrm>
              <a:off x="4629032" y="3203781"/>
              <a:ext cx="1883336" cy="339237"/>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15" name="TextBox 14">
              <a:extLst>
                <a:ext uri="{FF2B5EF4-FFF2-40B4-BE49-F238E27FC236}">
                  <a16:creationId xmlns:a16="http://schemas.microsoft.com/office/drawing/2014/main" id="{C8FDFAB7-8008-0C04-8259-B18C4E9A5344}"/>
                </a:ext>
              </a:extLst>
            </p:cNvPr>
            <p:cNvSpPr txBox="1"/>
            <p:nvPr/>
          </p:nvSpPr>
          <p:spPr>
            <a:xfrm>
              <a:off x="4207302" y="4820501"/>
              <a:ext cx="2422482" cy="339237"/>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grpSp>
      <p:sp>
        <p:nvSpPr>
          <p:cNvPr id="85" name="TextBox 84">
            <a:extLst>
              <a:ext uri="{FF2B5EF4-FFF2-40B4-BE49-F238E27FC236}">
                <a16:creationId xmlns:a16="http://schemas.microsoft.com/office/drawing/2014/main" id="{127D00A2-5E22-B76C-3418-D05046724B90}"/>
              </a:ext>
            </a:extLst>
          </p:cNvPr>
          <p:cNvSpPr txBox="1"/>
          <p:nvPr/>
        </p:nvSpPr>
        <p:spPr>
          <a:xfrm>
            <a:off x="3528080" y="3368601"/>
            <a:ext cx="1036330"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8" name="Freeform 40">
            <a:extLst>
              <a:ext uri="{FF2B5EF4-FFF2-40B4-BE49-F238E27FC236}">
                <a16:creationId xmlns:a16="http://schemas.microsoft.com/office/drawing/2014/main" id="{F42707A9-6E00-63F0-4AB2-84F1D626199B}"/>
              </a:ext>
            </a:extLst>
          </p:cNvPr>
          <p:cNvSpPr/>
          <p:nvPr/>
        </p:nvSpPr>
        <p:spPr>
          <a:xfrm>
            <a:off x="3306590" y="1093437"/>
            <a:ext cx="1672997" cy="3233161"/>
          </a:xfrm>
          <a:custGeom>
            <a:avLst/>
            <a:gdLst>
              <a:gd name="connsiteX0" fmla="*/ 0 w 1797627"/>
              <a:gd name="connsiteY0" fmla="*/ 3086100 h 3553691"/>
              <a:gd name="connsiteX1" fmla="*/ 467591 w 1797627"/>
              <a:gd name="connsiteY1" fmla="*/ 3553691 h 3553691"/>
              <a:gd name="connsiteX2" fmla="*/ 1278082 w 1797627"/>
              <a:gd name="connsiteY2" fmla="*/ 3345873 h 3553691"/>
              <a:gd name="connsiteX3" fmla="*/ 1797627 w 1797627"/>
              <a:gd name="connsiteY3" fmla="*/ 0 h 3553691"/>
              <a:gd name="connsiteX4" fmla="*/ 0 w 1797627"/>
              <a:gd name="connsiteY4" fmla="*/ 3086100 h 3553691"/>
              <a:gd name="connsiteX0" fmla="*/ 0 w 1797627"/>
              <a:gd name="connsiteY0" fmla="*/ 3086100 h 3563193"/>
              <a:gd name="connsiteX1" fmla="*/ 467591 w 1797627"/>
              <a:gd name="connsiteY1" fmla="*/ 3553691 h 3563193"/>
              <a:gd name="connsiteX2" fmla="*/ 1278082 w 1797627"/>
              <a:gd name="connsiteY2" fmla="*/ 3345873 h 3563193"/>
              <a:gd name="connsiteX3" fmla="*/ 1797627 w 1797627"/>
              <a:gd name="connsiteY3" fmla="*/ 0 h 3563193"/>
              <a:gd name="connsiteX4" fmla="*/ 0 w 1797627"/>
              <a:gd name="connsiteY4" fmla="*/ 3086100 h 3563193"/>
              <a:gd name="connsiteX0" fmla="*/ 0 w 1797627"/>
              <a:gd name="connsiteY0" fmla="*/ 3086100 h 3610224"/>
              <a:gd name="connsiteX1" fmla="*/ 467591 w 1797627"/>
              <a:gd name="connsiteY1" fmla="*/ 3553691 h 3610224"/>
              <a:gd name="connsiteX2" fmla="*/ 1278082 w 1797627"/>
              <a:gd name="connsiteY2" fmla="*/ 3345873 h 3610224"/>
              <a:gd name="connsiteX3" fmla="*/ 1797627 w 1797627"/>
              <a:gd name="connsiteY3" fmla="*/ 0 h 3610224"/>
              <a:gd name="connsiteX4" fmla="*/ 0 w 1797627"/>
              <a:gd name="connsiteY4" fmla="*/ 3086100 h 3610224"/>
              <a:gd name="connsiteX0" fmla="*/ 0 w 1797627"/>
              <a:gd name="connsiteY0" fmla="*/ 3086100 h 3610224"/>
              <a:gd name="connsiteX1" fmla="*/ 467591 w 1797627"/>
              <a:gd name="connsiteY1" fmla="*/ 3553691 h 3610224"/>
              <a:gd name="connsiteX2" fmla="*/ 1278082 w 1797627"/>
              <a:gd name="connsiteY2" fmla="*/ 3345873 h 3610224"/>
              <a:gd name="connsiteX3" fmla="*/ 1797627 w 1797627"/>
              <a:gd name="connsiteY3" fmla="*/ 0 h 3610224"/>
              <a:gd name="connsiteX4" fmla="*/ 0 w 1797627"/>
              <a:gd name="connsiteY4" fmla="*/ 3086100 h 3610224"/>
              <a:gd name="connsiteX0" fmla="*/ 0 w 1797627"/>
              <a:gd name="connsiteY0" fmla="*/ 3086100 h 3634630"/>
              <a:gd name="connsiteX1" fmla="*/ 467591 w 1797627"/>
              <a:gd name="connsiteY1" fmla="*/ 3553691 h 3634630"/>
              <a:gd name="connsiteX2" fmla="*/ 1278082 w 1797627"/>
              <a:gd name="connsiteY2" fmla="*/ 3345873 h 3634630"/>
              <a:gd name="connsiteX3" fmla="*/ 1797627 w 1797627"/>
              <a:gd name="connsiteY3" fmla="*/ 0 h 3634630"/>
              <a:gd name="connsiteX4" fmla="*/ 0 w 1797627"/>
              <a:gd name="connsiteY4" fmla="*/ 3086100 h 3634630"/>
              <a:gd name="connsiteX0" fmla="*/ 0 w 1797627"/>
              <a:gd name="connsiteY0" fmla="*/ 3086100 h 3592772"/>
              <a:gd name="connsiteX1" fmla="*/ 467591 w 1797627"/>
              <a:gd name="connsiteY1" fmla="*/ 3553691 h 3592772"/>
              <a:gd name="connsiteX2" fmla="*/ 1278082 w 1797627"/>
              <a:gd name="connsiteY2" fmla="*/ 3345873 h 3592772"/>
              <a:gd name="connsiteX3" fmla="*/ 1797627 w 1797627"/>
              <a:gd name="connsiteY3" fmla="*/ 0 h 3592772"/>
              <a:gd name="connsiteX4" fmla="*/ 0 w 1797627"/>
              <a:gd name="connsiteY4" fmla="*/ 3086100 h 3592772"/>
              <a:gd name="connsiteX0" fmla="*/ 0 w 1797627"/>
              <a:gd name="connsiteY0" fmla="*/ 3086100 h 3588471"/>
              <a:gd name="connsiteX1" fmla="*/ 467591 w 1797627"/>
              <a:gd name="connsiteY1" fmla="*/ 3553691 h 3588471"/>
              <a:gd name="connsiteX2" fmla="*/ 1278082 w 1797627"/>
              <a:gd name="connsiteY2" fmla="*/ 3345873 h 3588471"/>
              <a:gd name="connsiteX3" fmla="*/ 1797627 w 1797627"/>
              <a:gd name="connsiteY3" fmla="*/ 0 h 3588471"/>
              <a:gd name="connsiteX4" fmla="*/ 0 w 1797627"/>
              <a:gd name="connsiteY4" fmla="*/ 3086100 h 3588471"/>
              <a:gd name="connsiteX0" fmla="*/ 0 w 1797627"/>
              <a:gd name="connsiteY0" fmla="*/ 3086100 h 3588471"/>
              <a:gd name="connsiteX1" fmla="*/ 467591 w 1797627"/>
              <a:gd name="connsiteY1" fmla="*/ 3553691 h 3588471"/>
              <a:gd name="connsiteX2" fmla="*/ 1278082 w 1797627"/>
              <a:gd name="connsiteY2" fmla="*/ 3345873 h 3588471"/>
              <a:gd name="connsiteX3" fmla="*/ 1797627 w 1797627"/>
              <a:gd name="connsiteY3" fmla="*/ 0 h 3588471"/>
              <a:gd name="connsiteX4" fmla="*/ 0 w 1797627"/>
              <a:gd name="connsiteY4" fmla="*/ 3086100 h 3588471"/>
              <a:gd name="connsiteX0" fmla="*/ 0 w 1797627"/>
              <a:gd name="connsiteY0" fmla="*/ 3086100 h 3561365"/>
              <a:gd name="connsiteX1" fmla="*/ 467591 w 1797627"/>
              <a:gd name="connsiteY1" fmla="*/ 3553691 h 3561365"/>
              <a:gd name="connsiteX2" fmla="*/ 1278082 w 1797627"/>
              <a:gd name="connsiteY2" fmla="*/ 3283602 h 3561365"/>
              <a:gd name="connsiteX3" fmla="*/ 1797627 w 1797627"/>
              <a:gd name="connsiteY3" fmla="*/ 0 h 3561365"/>
              <a:gd name="connsiteX4" fmla="*/ 0 w 1797627"/>
              <a:gd name="connsiteY4" fmla="*/ 3086100 h 3561365"/>
              <a:gd name="connsiteX0" fmla="*/ 0 w 1797627"/>
              <a:gd name="connsiteY0" fmla="*/ 3086100 h 3560622"/>
              <a:gd name="connsiteX1" fmla="*/ 467591 w 1797627"/>
              <a:gd name="connsiteY1" fmla="*/ 3553691 h 3560622"/>
              <a:gd name="connsiteX2" fmla="*/ 1232199 w 1797627"/>
              <a:gd name="connsiteY2" fmla="*/ 3277047 h 3560622"/>
              <a:gd name="connsiteX3" fmla="*/ 1797627 w 1797627"/>
              <a:gd name="connsiteY3" fmla="*/ 0 h 3560622"/>
              <a:gd name="connsiteX4" fmla="*/ 0 w 1797627"/>
              <a:gd name="connsiteY4" fmla="*/ 3086100 h 3560622"/>
              <a:gd name="connsiteX0" fmla="*/ 0 w 1797627"/>
              <a:gd name="connsiteY0" fmla="*/ 3086100 h 3560622"/>
              <a:gd name="connsiteX1" fmla="*/ 467591 w 1797627"/>
              <a:gd name="connsiteY1" fmla="*/ 3553691 h 3560622"/>
              <a:gd name="connsiteX2" fmla="*/ 1209257 w 1797627"/>
              <a:gd name="connsiteY2" fmla="*/ 3277047 h 3560622"/>
              <a:gd name="connsiteX3" fmla="*/ 1797627 w 1797627"/>
              <a:gd name="connsiteY3" fmla="*/ 0 h 3560622"/>
              <a:gd name="connsiteX4" fmla="*/ 0 w 1797627"/>
              <a:gd name="connsiteY4" fmla="*/ 3086100 h 3560622"/>
              <a:gd name="connsiteX0" fmla="*/ 0 w 1797627"/>
              <a:gd name="connsiteY0" fmla="*/ 3086100 h 3565190"/>
              <a:gd name="connsiteX1" fmla="*/ 467591 w 1797627"/>
              <a:gd name="connsiteY1" fmla="*/ 3553691 h 3565190"/>
              <a:gd name="connsiteX2" fmla="*/ 1209257 w 1797627"/>
              <a:gd name="connsiteY2" fmla="*/ 3277047 h 3565190"/>
              <a:gd name="connsiteX3" fmla="*/ 1797627 w 1797627"/>
              <a:gd name="connsiteY3" fmla="*/ 0 h 3565190"/>
              <a:gd name="connsiteX4" fmla="*/ 0 w 1797627"/>
              <a:gd name="connsiteY4" fmla="*/ 3086100 h 3565190"/>
              <a:gd name="connsiteX0" fmla="*/ 0 w 1797627"/>
              <a:gd name="connsiteY0" fmla="*/ 3086100 h 3565190"/>
              <a:gd name="connsiteX1" fmla="*/ 467591 w 1797627"/>
              <a:gd name="connsiteY1" fmla="*/ 3553691 h 3565190"/>
              <a:gd name="connsiteX2" fmla="*/ 1209257 w 1797627"/>
              <a:gd name="connsiteY2" fmla="*/ 3277047 h 3565190"/>
              <a:gd name="connsiteX3" fmla="*/ 1797627 w 1797627"/>
              <a:gd name="connsiteY3" fmla="*/ 0 h 3565190"/>
              <a:gd name="connsiteX4" fmla="*/ 0 w 1797627"/>
              <a:gd name="connsiteY4" fmla="*/ 3086100 h 3565190"/>
              <a:gd name="connsiteX0" fmla="*/ 1 w 1758117"/>
              <a:gd name="connsiteY0" fmla="*/ 3040944 h 3568222"/>
              <a:gd name="connsiteX1" fmla="*/ 428081 w 1758117"/>
              <a:gd name="connsiteY1" fmla="*/ 3553691 h 3568222"/>
              <a:gd name="connsiteX2" fmla="*/ 1169747 w 1758117"/>
              <a:gd name="connsiteY2" fmla="*/ 3277047 h 3568222"/>
              <a:gd name="connsiteX3" fmla="*/ 1758117 w 1758117"/>
              <a:gd name="connsiteY3" fmla="*/ 0 h 3568222"/>
              <a:gd name="connsiteX4" fmla="*/ 1 w 1758117"/>
              <a:gd name="connsiteY4" fmla="*/ 3040944 h 3568222"/>
              <a:gd name="connsiteX0" fmla="*/ 4908 w 1763024"/>
              <a:gd name="connsiteY0" fmla="*/ 3040944 h 3568222"/>
              <a:gd name="connsiteX1" fmla="*/ 432988 w 1763024"/>
              <a:gd name="connsiteY1" fmla="*/ 3553691 h 3568222"/>
              <a:gd name="connsiteX2" fmla="*/ 1174654 w 1763024"/>
              <a:gd name="connsiteY2" fmla="*/ 3277047 h 3568222"/>
              <a:gd name="connsiteX3" fmla="*/ 1763024 w 1763024"/>
              <a:gd name="connsiteY3" fmla="*/ 0 h 3568222"/>
              <a:gd name="connsiteX4" fmla="*/ 4908 w 1763024"/>
              <a:gd name="connsiteY4" fmla="*/ 3040944 h 3568222"/>
              <a:gd name="connsiteX0" fmla="*/ 5387 w 1729637"/>
              <a:gd name="connsiteY0" fmla="*/ 2978856 h 3572468"/>
              <a:gd name="connsiteX1" fmla="*/ 399601 w 1729637"/>
              <a:gd name="connsiteY1" fmla="*/ 3553691 h 3572468"/>
              <a:gd name="connsiteX2" fmla="*/ 1141267 w 1729637"/>
              <a:gd name="connsiteY2" fmla="*/ 3277047 h 3572468"/>
              <a:gd name="connsiteX3" fmla="*/ 1729637 w 1729637"/>
              <a:gd name="connsiteY3" fmla="*/ 0 h 3572468"/>
              <a:gd name="connsiteX4" fmla="*/ 5387 w 1729637"/>
              <a:gd name="connsiteY4" fmla="*/ 2978856 h 357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37" h="3572468">
                <a:moveTo>
                  <a:pt x="5387" y="2978856"/>
                </a:moveTo>
                <a:cubicBezTo>
                  <a:pt x="-39939" y="3326890"/>
                  <a:pt x="210288" y="3503993"/>
                  <a:pt x="399601" y="3553691"/>
                </a:cubicBezTo>
                <a:cubicBezTo>
                  <a:pt x="588914" y="3603390"/>
                  <a:pt x="1032412" y="3568380"/>
                  <a:pt x="1141267" y="3277047"/>
                </a:cubicBezTo>
                <a:lnTo>
                  <a:pt x="1729637" y="0"/>
                </a:lnTo>
                <a:lnTo>
                  <a:pt x="5387" y="2978856"/>
                </a:lnTo>
                <a:close/>
              </a:path>
            </a:pathLst>
          </a:cu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386FB6-E380-6BEF-E318-EA11F30BEB10}"/>
              </a:ext>
            </a:extLst>
          </p:cNvPr>
          <p:cNvSpPr txBox="1"/>
          <p:nvPr/>
        </p:nvSpPr>
        <p:spPr>
          <a:xfrm>
            <a:off x="4508137" y="3405657"/>
            <a:ext cx="1051050" cy="830997"/>
          </a:xfrm>
          <a:prstGeom prst="rect">
            <a:avLst/>
          </a:prstGeom>
          <a:noFill/>
        </p:spPr>
        <p:txBody>
          <a:bodyPr wrap="square" rtlCol="0">
            <a:spAutoFit/>
          </a:bodyPr>
          <a:lstStyle/>
          <a:p>
            <a:pPr algn="ctr"/>
            <a:r>
              <a:rPr lang="en-US" sz="1200">
                <a:solidFill>
                  <a:schemeClr val="bg1"/>
                </a:solidFill>
                <a:effectLst/>
              </a:rPr>
              <a:t>Entry/exit of vehicles, drivers and operators</a:t>
            </a:r>
            <a:endParaRPr lang="en-US" sz="1200">
              <a:solidFill>
                <a:schemeClr val="bg1"/>
              </a:solidFill>
            </a:endParaRPr>
          </a:p>
        </p:txBody>
      </p:sp>
      <p:sp>
        <p:nvSpPr>
          <p:cNvPr id="32" name="Freeform 11">
            <a:extLst>
              <a:ext uri="{FF2B5EF4-FFF2-40B4-BE49-F238E27FC236}">
                <a16:creationId xmlns:a16="http://schemas.microsoft.com/office/drawing/2014/main" id="{8982347E-F921-E0DE-35DC-E967DD1ADD2F}"/>
              </a:ext>
            </a:extLst>
          </p:cNvPr>
          <p:cNvSpPr/>
          <p:nvPr/>
        </p:nvSpPr>
        <p:spPr>
          <a:xfrm rot="20425456">
            <a:off x="4064543" y="1231271"/>
            <a:ext cx="1554871" cy="3099946"/>
          </a:xfrm>
          <a:custGeom>
            <a:avLst/>
            <a:gdLst>
              <a:gd name="connsiteX0" fmla="*/ 0 w 1797627"/>
              <a:gd name="connsiteY0" fmla="*/ 3086100 h 3553691"/>
              <a:gd name="connsiteX1" fmla="*/ 467591 w 1797627"/>
              <a:gd name="connsiteY1" fmla="*/ 3553691 h 3553691"/>
              <a:gd name="connsiteX2" fmla="*/ 1278082 w 1797627"/>
              <a:gd name="connsiteY2" fmla="*/ 3345873 h 3553691"/>
              <a:gd name="connsiteX3" fmla="*/ 1797627 w 1797627"/>
              <a:gd name="connsiteY3" fmla="*/ 0 h 3553691"/>
              <a:gd name="connsiteX4" fmla="*/ 0 w 1797627"/>
              <a:gd name="connsiteY4" fmla="*/ 3086100 h 3553691"/>
              <a:gd name="connsiteX0" fmla="*/ 0 w 1797627"/>
              <a:gd name="connsiteY0" fmla="*/ 3086100 h 3563193"/>
              <a:gd name="connsiteX1" fmla="*/ 467591 w 1797627"/>
              <a:gd name="connsiteY1" fmla="*/ 3553691 h 3563193"/>
              <a:gd name="connsiteX2" fmla="*/ 1278082 w 1797627"/>
              <a:gd name="connsiteY2" fmla="*/ 3345873 h 3563193"/>
              <a:gd name="connsiteX3" fmla="*/ 1797627 w 1797627"/>
              <a:gd name="connsiteY3" fmla="*/ 0 h 3563193"/>
              <a:gd name="connsiteX4" fmla="*/ 0 w 1797627"/>
              <a:gd name="connsiteY4" fmla="*/ 3086100 h 3563193"/>
              <a:gd name="connsiteX0" fmla="*/ 0 w 1797627"/>
              <a:gd name="connsiteY0" fmla="*/ 3086100 h 3610224"/>
              <a:gd name="connsiteX1" fmla="*/ 467591 w 1797627"/>
              <a:gd name="connsiteY1" fmla="*/ 3553691 h 3610224"/>
              <a:gd name="connsiteX2" fmla="*/ 1278082 w 1797627"/>
              <a:gd name="connsiteY2" fmla="*/ 3345873 h 3610224"/>
              <a:gd name="connsiteX3" fmla="*/ 1797627 w 1797627"/>
              <a:gd name="connsiteY3" fmla="*/ 0 h 3610224"/>
              <a:gd name="connsiteX4" fmla="*/ 0 w 1797627"/>
              <a:gd name="connsiteY4" fmla="*/ 3086100 h 3610224"/>
              <a:gd name="connsiteX0" fmla="*/ 0 w 1797627"/>
              <a:gd name="connsiteY0" fmla="*/ 3086100 h 3610224"/>
              <a:gd name="connsiteX1" fmla="*/ 467591 w 1797627"/>
              <a:gd name="connsiteY1" fmla="*/ 3553691 h 3610224"/>
              <a:gd name="connsiteX2" fmla="*/ 1278082 w 1797627"/>
              <a:gd name="connsiteY2" fmla="*/ 3345873 h 3610224"/>
              <a:gd name="connsiteX3" fmla="*/ 1797627 w 1797627"/>
              <a:gd name="connsiteY3" fmla="*/ 0 h 3610224"/>
              <a:gd name="connsiteX4" fmla="*/ 0 w 1797627"/>
              <a:gd name="connsiteY4" fmla="*/ 3086100 h 3610224"/>
              <a:gd name="connsiteX0" fmla="*/ 0 w 1797627"/>
              <a:gd name="connsiteY0" fmla="*/ 3086100 h 3634630"/>
              <a:gd name="connsiteX1" fmla="*/ 467591 w 1797627"/>
              <a:gd name="connsiteY1" fmla="*/ 3553691 h 3634630"/>
              <a:gd name="connsiteX2" fmla="*/ 1278082 w 1797627"/>
              <a:gd name="connsiteY2" fmla="*/ 3345873 h 3634630"/>
              <a:gd name="connsiteX3" fmla="*/ 1797627 w 1797627"/>
              <a:gd name="connsiteY3" fmla="*/ 0 h 3634630"/>
              <a:gd name="connsiteX4" fmla="*/ 0 w 1797627"/>
              <a:gd name="connsiteY4" fmla="*/ 3086100 h 3634630"/>
              <a:gd name="connsiteX0" fmla="*/ 0 w 1797627"/>
              <a:gd name="connsiteY0" fmla="*/ 3086100 h 3592772"/>
              <a:gd name="connsiteX1" fmla="*/ 467591 w 1797627"/>
              <a:gd name="connsiteY1" fmla="*/ 3553691 h 3592772"/>
              <a:gd name="connsiteX2" fmla="*/ 1278082 w 1797627"/>
              <a:gd name="connsiteY2" fmla="*/ 3345873 h 3592772"/>
              <a:gd name="connsiteX3" fmla="*/ 1797627 w 1797627"/>
              <a:gd name="connsiteY3" fmla="*/ 0 h 3592772"/>
              <a:gd name="connsiteX4" fmla="*/ 0 w 1797627"/>
              <a:gd name="connsiteY4" fmla="*/ 3086100 h 3592772"/>
              <a:gd name="connsiteX0" fmla="*/ 0 w 1797627"/>
              <a:gd name="connsiteY0" fmla="*/ 3086100 h 3588471"/>
              <a:gd name="connsiteX1" fmla="*/ 467591 w 1797627"/>
              <a:gd name="connsiteY1" fmla="*/ 3553691 h 3588471"/>
              <a:gd name="connsiteX2" fmla="*/ 1278082 w 1797627"/>
              <a:gd name="connsiteY2" fmla="*/ 3345873 h 3588471"/>
              <a:gd name="connsiteX3" fmla="*/ 1797627 w 1797627"/>
              <a:gd name="connsiteY3" fmla="*/ 0 h 3588471"/>
              <a:gd name="connsiteX4" fmla="*/ 0 w 1797627"/>
              <a:gd name="connsiteY4" fmla="*/ 3086100 h 3588471"/>
              <a:gd name="connsiteX0" fmla="*/ 0 w 1797627"/>
              <a:gd name="connsiteY0" fmla="*/ 3086100 h 3588471"/>
              <a:gd name="connsiteX1" fmla="*/ 467591 w 1797627"/>
              <a:gd name="connsiteY1" fmla="*/ 3553691 h 3588471"/>
              <a:gd name="connsiteX2" fmla="*/ 1278082 w 1797627"/>
              <a:gd name="connsiteY2" fmla="*/ 3345873 h 3588471"/>
              <a:gd name="connsiteX3" fmla="*/ 1797627 w 1797627"/>
              <a:gd name="connsiteY3" fmla="*/ 0 h 3588471"/>
              <a:gd name="connsiteX4" fmla="*/ 0 w 1797627"/>
              <a:gd name="connsiteY4" fmla="*/ 3086100 h 3588471"/>
              <a:gd name="connsiteX0" fmla="*/ 0 w 1797627"/>
              <a:gd name="connsiteY0" fmla="*/ 3086100 h 3561365"/>
              <a:gd name="connsiteX1" fmla="*/ 467591 w 1797627"/>
              <a:gd name="connsiteY1" fmla="*/ 3553691 h 3561365"/>
              <a:gd name="connsiteX2" fmla="*/ 1278082 w 1797627"/>
              <a:gd name="connsiteY2" fmla="*/ 3283602 h 3561365"/>
              <a:gd name="connsiteX3" fmla="*/ 1797627 w 1797627"/>
              <a:gd name="connsiteY3" fmla="*/ 0 h 3561365"/>
              <a:gd name="connsiteX4" fmla="*/ 0 w 1797627"/>
              <a:gd name="connsiteY4" fmla="*/ 3086100 h 3561365"/>
              <a:gd name="connsiteX0" fmla="*/ 0 w 1797627"/>
              <a:gd name="connsiteY0" fmla="*/ 3086100 h 3560622"/>
              <a:gd name="connsiteX1" fmla="*/ 467591 w 1797627"/>
              <a:gd name="connsiteY1" fmla="*/ 3553691 h 3560622"/>
              <a:gd name="connsiteX2" fmla="*/ 1232199 w 1797627"/>
              <a:gd name="connsiteY2" fmla="*/ 3277047 h 3560622"/>
              <a:gd name="connsiteX3" fmla="*/ 1797627 w 1797627"/>
              <a:gd name="connsiteY3" fmla="*/ 0 h 3560622"/>
              <a:gd name="connsiteX4" fmla="*/ 0 w 1797627"/>
              <a:gd name="connsiteY4" fmla="*/ 3086100 h 3560622"/>
              <a:gd name="connsiteX0" fmla="*/ 0 w 1797627"/>
              <a:gd name="connsiteY0" fmla="*/ 3086100 h 3560622"/>
              <a:gd name="connsiteX1" fmla="*/ 467591 w 1797627"/>
              <a:gd name="connsiteY1" fmla="*/ 3553691 h 3560622"/>
              <a:gd name="connsiteX2" fmla="*/ 1209257 w 1797627"/>
              <a:gd name="connsiteY2" fmla="*/ 3277047 h 3560622"/>
              <a:gd name="connsiteX3" fmla="*/ 1797627 w 1797627"/>
              <a:gd name="connsiteY3" fmla="*/ 0 h 3560622"/>
              <a:gd name="connsiteX4" fmla="*/ 0 w 1797627"/>
              <a:gd name="connsiteY4" fmla="*/ 3086100 h 3560622"/>
              <a:gd name="connsiteX0" fmla="*/ 0 w 1797627"/>
              <a:gd name="connsiteY0" fmla="*/ 3086100 h 3565190"/>
              <a:gd name="connsiteX1" fmla="*/ 467591 w 1797627"/>
              <a:gd name="connsiteY1" fmla="*/ 3553691 h 3565190"/>
              <a:gd name="connsiteX2" fmla="*/ 1209257 w 1797627"/>
              <a:gd name="connsiteY2" fmla="*/ 3277047 h 3565190"/>
              <a:gd name="connsiteX3" fmla="*/ 1797627 w 1797627"/>
              <a:gd name="connsiteY3" fmla="*/ 0 h 3565190"/>
              <a:gd name="connsiteX4" fmla="*/ 0 w 1797627"/>
              <a:gd name="connsiteY4" fmla="*/ 3086100 h 3565190"/>
              <a:gd name="connsiteX0" fmla="*/ 0 w 1797627"/>
              <a:gd name="connsiteY0" fmla="*/ 3086100 h 3565190"/>
              <a:gd name="connsiteX1" fmla="*/ 467591 w 1797627"/>
              <a:gd name="connsiteY1" fmla="*/ 3553691 h 3565190"/>
              <a:gd name="connsiteX2" fmla="*/ 1209257 w 1797627"/>
              <a:gd name="connsiteY2" fmla="*/ 3277047 h 3565190"/>
              <a:gd name="connsiteX3" fmla="*/ 1797627 w 1797627"/>
              <a:gd name="connsiteY3" fmla="*/ 0 h 3565190"/>
              <a:gd name="connsiteX4" fmla="*/ 0 w 1797627"/>
              <a:gd name="connsiteY4" fmla="*/ 3086100 h 3565190"/>
              <a:gd name="connsiteX0" fmla="*/ 1 w 1758117"/>
              <a:gd name="connsiteY0" fmla="*/ 3040944 h 3568222"/>
              <a:gd name="connsiteX1" fmla="*/ 428081 w 1758117"/>
              <a:gd name="connsiteY1" fmla="*/ 3553691 h 3568222"/>
              <a:gd name="connsiteX2" fmla="*/ 1169747 w 1758117"/>
              <a:gd name="connsiteY2" fmla="*/ 3277047 h 3568222"/>
              <a:gd name="connsiteX3" fmla="*/ 1758117 w 1758117"/>
              <a:gd name="connsiteY3" fmla="*/ 0 h 3568222"/>
              <a:gd name="connsiteX4" fmla="*/ 1 w 1758117"/>
              <a:gd name="connsiteY4" fmla="*/ 3040944 h 3568222"/>
              <a:gd name="connsiteX0" fmla="*/ 4908 w 1763024"/>
              <a:gd name="connsiteY0" fmla="*/ 3040944 h 3568222"/>
              <a:gd name="connsiteX1" fmla="*/ 432988 w 1763024"/>
              <a:gd name="connsiteY1" fmla="*/ 3553691 h 3568222"/>
              <a:gd name="connsiteX2" fmla="*/ 1174654 w 1763024"/>
              <a:gd name="connsiteY2" fmla="*/ 3277047 h 3568222"/>
              <a:gd name="connsiteX3" fmla="*/ 1763024 w 1763024"/>
              <a:gd name="connsiteY3" fmla="*/ 0 h 3568222"/>
              <a:gd name="connsiteX4" fmla="*/ 4908 w 1763024"/>
              <a:gd name="connsiteY4" fmla="*/ 3040944 h 3568222"/>
              <a:gd name="connsiteX0" fmla="*/ 5387 w 1729637"/>
              <a:gd name="connsiteY0" fmla="*/ 2978856 h 3572468"/>
              <a:gd name="connsiteX1" fmla="*/ 399601 w 1729637"/>
              <a:gd name="connsiteY1" fmla="*/ 3553691 h 3572468"/>
              <a:gd name="connsiteX2" fmla="*/ 1141267 w 1729637"/>
              <a:gd name="connsiteY2" fmla="*/ 3277047 h 3572468"/>
              <a:gd name="connsiteX3" fmla="*/ 1729637 w 1729637"/>
              <a:gd name="connsiteY3" fmla="*/ 0 h 3572468"/>
              <a:gd name="connsiteX4" fmla="*/ 5387 w 1729637"/>
              <a:gd name="connsiteY4" fmla="*/ 2978856 h 357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37" h="3572468">
                <a:moveTo>
                  <a:pt x="5387" y="2978856"/>
                </a:moveTo>
                <a:cubicBezTo>
                  <a:pt x="-39939" y="3326890"/>
                  <a:pt x="210288" y="3503993"/>
                  <a:pt x="399601" y="3553691"/>
                </a:cubicBezTo>
                <a:cubicBezTo>
                  <a:pt x="588914" y="3603390"/>
                  <a:pt x="1032412" y="3568380"/>
                  <a:pt x="1141267" y="3277047"/>
                </a:cubicBezTo>
                <a:lnTo>
                  <a:pt x="1729637" y="0"/>
                </a:lnTo>
                <a:lnTo>
                  <a:pt x="5387" y="2978856"/>
                </a:lnTo>
                <a:close/>
              </a:path>
            </a:pathLst>
          </a:cu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42">
            <a:extLst>
              <a:ext uri="{FF2B5EF4-FFF2-40B4-BE49-F238E27FC236}">
                <a16:creationId xmlns:a16="http://schemas.microsoft.com/office/drawing/2014/main" id="{99229688-FC09-3378-9BEC-F5FF4066E754}"/>
              </a:ext>
            </a:extLst>
          </p:cNvPr>
          <p:cNvSpPr/>
          <p:nvPr/>
        </p:nvSpPr>
        <p:spPr>
          <a:xfrm rot="19175290">
            <a:off x="4670956" y="1003960"/>
            <a:ext cx="1619466" cy="3508845"/>
          </a:xfrm>
          <a:custGeom>
            <a:avLst/>
            <a:gdLst>
              <a:gd name="connsiteX0" fmla="*/ 0 w 1797627"/>
              <a:gd name="connsiteY0" fmla="*/ 3086100 h 3553691"/>
              <a:gd name="connsiteX1" fmla="*/ 467591 w 1797627"/>
              <a:gd name="connsiteY1" fmla="*/ 3553691 h 3553691"/>
              <a:gd name="connsiteX2" fmla="*/ 1278082 w 1797627"/>
              <a:gd name="connsiteY2" fmla="*/ 3345873 h 3553691"/>
              <a:gd name="connsiteX3" fmla="*/ 1797627 w 1797627"/>
              <a:gd name="connsiteY3" fmla="*/ 0 h 3553691"/>
              <a:gd name="connsiteX4" fmla="*/ 0 w 1797627"/>
              <a:gd name="connsiteY4" fmla="*/ 3086100 h 3553691"/>
              <a:gd name="connsiteX0" fmla="*/ 0 w 1797627"/>
              <a:gd name="connsiteY0" fmla="*/ 3086100 h 3563193"/>
              <a:gd name="connsiteX1" fmla="*/ 467591 w 1797627"/>
              <a:gd name="connsiteY1" fmla="*/ 3553691 h 3563193"/>
              <a:gd name="connsiteX2" fmla="*/ 1278082 w 1797627"/>
              <a:gd name="connsiteY2" fmla="*/ 3345873 h 3563193"/>
              <a:gd name="connsiteX3" fmla="*/ 1797627 w 1797627"/>
              <a:gd name="connsiteY3" fmla="*/ 0 h 3563193"/>
              <a:gd name="connsiteX4" fmla="*/ 0 w 1797627"/>
              <a:gd name="connsiteY4" fmla="*/ 3086100 h 3563193"/>
              <a:gd name="connsiteX0" fmla="*/ 0 w 1797627"/>
              <a:gd name="connsiteY0" fmla="*/ 3086100 h 3610224"/>
              <a:gd name="connsiteX1" fmla="*/ 467591 w 1797627"/>
              <a:gd name="connsiteY1" fmla="*/ 3553691 h 3610224"/>
              <a:gd name="connsiteX2" fmla="*/ 1278082 w 1797627"/>
              <a:gd name="connsiteY2" fmla="*/ 3345873 h 3610224"/>
              <a:gd name="connsiteX3" fmla="*/ 1797627 w 1797627"/>
              <a:gd name="connsiteY3" fmla="*/ 0 h 3610224"/>
              <a:gd name="connsiteX4" fmla="*/ 0 w 1797627"/>
              <a:gd name="connsiteY4" fmla="*/ 3086100 h 3610224"/>
              <a:gd name="connsiteX0" fmla="*/ 0 w 1797627"/>
              <a:gd name="connsiteY0" fmla="*/ 3086100 h 3610224"/>
              <a:gd name="connsiteX1" fmla="*/ 467591 w 1797627"/>
              <a:gd name="connsiteY1" fmla="*/ 3553691 h 3610224"/>
              <a:gd name="connsiteX2" fmla="*/ 1278082 w 1797627"/>
              <a:gd name="connsiteY2" fmla="*/ 3345873 h 3610224"/>
              <a:gd name="connsiteX3" fmla="*/ 1797627 w 1797627"/>
              <a:gd name="connsiteY3" fmla="*/ 0 h 3610224"/>
              <a:gd name="connsiteX4" fmla="*/ 0 w 1797627"/>
              <a:gd name="connsiteY4" fmla="*/ 3086100 h 3610224"/>
              <a:gd name="connsiteX0" fmla="*/ 0 w 1797627"/>
              <a:gd name="connsiteY0" fmla="*/ 3086100 h 3634630"/>
              <a:gd name="connsiteX1" fmla="*/ 467591 w 1797627"/>
              <a:gd name="connsiteY1" fmla="*/ 3553691 h 3634630"/>
              <a:gd name="connsiteX2" fmla="*/ 1278082 w 1797627"/>
              <a:gd name="connsiteY2" fmla="*/ 3345873 h 3634630"/>
              <a:gd name="connsiteX3" fmla="*/ 1797627 w 1797627"/>
              <a:gd name="connsiteY3" fmla="*/ 0 h 3634630"/>
              <a:gd name="connsiteX4" fmla="*/ 0 w 1797627"/>
              <a:gd name="connsiteY4" fmla="*/ 3086100 h 3634630"/>
              <a:gd name="connsiteX0" fmla="*/ 0 w 1797627"/>
              <a:gd name="connsiteY0" fmla="*/ 3086100 h 3592772"/>
              <a:gd name="connsiteX1" fmla="*/ 467591 w 1797627"/>
              <a:gd name="connsiteY1" fmla="*/ 3553691 h 3592772"/>
              <a:gd name="connsiteX2" fmla="*/ 1278082 w 1797627"/>
              <a:gd name="connsiteY2" fmla="*/ 3345873 h 3592772"/>
              <a:gd name="connsiteX3" fmla="*/ 1797627 w 1797627"/>
              <a:gd name="connsiteY3" fmla="*/ 0 h 3592772"/>
              <a:gd name="connsiteX4" fmla="*/ 0 w 1797627"/>
              <a:gd name="connsiteY4" fmla="*/ 3086100 h 3592772"/>
              <a:gd name="connsiteX0" fmla="*/ 0 w 1797627"/>
              <a:gd name="connsiteY0" fmla="*/ 3086100 h 3588471"/>
              <a:gd name="connsiteX1" fmla="*/ 467591 w 1797627"/>
              <a:gd name="connsiteY1" fmla="*/ 3553691 h 3588471"/>
              <a:gd name="connsiteX2" fmla="*/ 1278082 w 1797627"/>
              <a:gd name="connsiteY2" fmla="*/ 3345873 h 3588471"/>
              <a:gd name="connsiteX3" fmla="*/ 1797627 w 1797627"/>
              <a:gd name="connsiteY3" fmla="*/ 0 h 3588471"/>
              <a:gd name="connsiteX4" fmla="*/ 0 w 1797627"/>
              <a:gd name="connsiteY4" fmla="*/ 3086100 h 3588471"/>
              <a:gd name="connsiteX0" fmla="*/ 0 w 1797627"/>
              <a:gd name="connsiteY0" fmla="*/ 3086100 h 3588471"/>
              <a:gd name="connsiteX1" fmla="*/ 467591 w 1797627"/>
              <a:gd name="connsiteY1" fmla="*/ 3553691 h 3588471"/>
              <a:gd name="connsiteX2" fmla="*/ 1278082 w 1797627"/>
              <a:gd name="connsiteY2" fmla="*/ 3345873 h 3588471"/>
              <a:gd name="connsiteX3" fmla="*/ 1797627 w 1797627"/>
              <a:gd name="connsiteY3" fmla="*/ 0 h 3588471"/>
              <a:gd name="connsiteX4" fmla="*/ 0 w 1797627"/>
              <a:gd name="connsiteY4" fmla="*/ 3086100 h 3588471"/>
              <a:gd name="connsiteX0" fmla="*/ 0 w 1797627"/>
              <a:gd name="connsiteY0" fmla="*/ 3086100 h 3561365"/>
              <a:gd name="connsiteX1" fmla="*/ 467591 w 1797627"/>
              <a:gd name="connsiteY1" fmla="*/ 3553691 h 3561365"/>
              <a:gd name="connsiteX2" fmla="*/ 1278082 w 1797627"/>
              <a:gd name="connsiteY2" fmla="*/ 3283602 h 3561365"/>
              <a:gd name="connsiteX3" fmla="*/ 1797627 w 1797627"/>
              <a:gd name="connsiteY3" fmla="*/ 0 h 3561365"/>
              <a:gd name="connsiteX4" fmla="*/ 0 w 1797627"/>
              <a:gd name="connsiteY4" fmla="*/ 3086100 h 3561365"/>
              <a:gd name="connsiteX0" fmla="*/ 0 w 1797627"/>
              <a:gd name="connsiteY0" fmla="*/ 3086100 h 3560622"/>
              <a:gd name="connsiteX1" fmla="*/ 467591 w 1797627"/>
              <a:gd name="connsiteY1" fmla="*/ 3553691 h 3560622"/>
              <a:gd name="connsiteX2" fmla="*/ 1232199 w 1797627"/>
              <a:gd name="connsiteY2" fmla="*/ 3277047 h 3560622"/>
              <a:gd name="connsiteX3" fmla="*/ 1797627 w 1797627"/>
              <a:gd name="connsiteY3" fmla="*/ 0 h 3560622"/>
              <a:gd name="connsiteX4" fmla="*/ 0 w 1797627"/>
              <a:gd name="connsiteY4" fmla="*/ 3086100 h 3560622"/>
              <a:gd name="connsiteX0" fmla="*/ 0 w 1797627"/>
              <a:gd name="connsiteY0" fmla="*/ 3086100 h 3560622"/>
              <a:gd name="connsiteX1" fmla="*/ 467591 w 1797627"/>
              <a:gd name="connsiteY1" fmla="*/ 3553691 h 3560622"/>
              <a:gd name="connsiteX2" fmla="*/ 1209257 w 1797627"/>
              <a:gd name="connsiteY2" fmla="*/ 3277047 h 3560622"/>
              <a:gd name="connsiteX3" fmla="*/ 1797627 w 1797627"/>
              <a:gd name="connsiteY3" fmla="*/ 0 h 3560622"/>
              <a:gd name="connsiteX4" fmla="*/ 0 w 1797627"/>
              <a:gd name="connsiteY4" fmla="*/ 3086100 h 3560622"/>
              <a:gd name="connsiteX0" fmla="*/ 0 w 1797627"/>
              <a:gd name="connsiteY0" fmla="*/ 3086100 h 3565190"/>
              <a:gd name="connsiteX1" fmla="*/ 467591 w 1797627"/>
              <a:gd name="connsiteY1" fmla="*/ 3553691 h 3565190"/>
              <a:gd name="connsiteX2" fmla="*/ 1209257 w 1797627"/>
              <a:gd name="connsiteY2" fmla="*/ 3277047 h 3565190"/>
              <a:gd name="connsiteX3" fmla="*/ 1797627 w 1797627"/>
              <a:gd name="connsiteY3" fmla="*/ 0 h 3565190"/>
              <a:gd name="connsiteX4" fmla="*/ 0 w 1797627"/>
              <a:gd name="connsiteY4" fmla="*/ 3086100 h 3565190"/>
              <a:gd name="connsiteX0" fmla="*/ 0 w 1797627"/>
              <a:gd name="connsiteY0" fmla="*/ 3086100 h 3565190"/>
              <a:gd name="connsiteX1" fmla="*/ 467591 w 1797627"/>
              <a:gd name="connsiteY1" fmla="*/ 3553691 h 3565190"/>
              <a:gd name="connsiteX2" fmla="*/ 1209257 w 1797627"/>
              <a:gd name="connsiteY2" fmla="*/ 3277047 h 3565190"/>
              <a:gd name="connsiteX3" fmla="*/ 1797627 w 1797627"/>
              <a:gd name="connsiteY3" fmla="*/ 0 h 3565190"/>
              <a:gd name="connsiteX4" fmla="*/ 0 w 1797627"/>
              <a:gd name="connsiteY4" fmla="*/ 3086100 h 3565190"/>
              <a:gd name="connsiteX0" fmla="*/ 1 w 1758117"/>
              <a:gd name="connsiteY0" fmla="*/ 3040944 h 3568222"/>
              <a:gd name="connsiteX1" fmla="*/ 428081 w 1758117"/>
              <a:gd name="connsiteY1" fmla="*/ 3553691 h 3568222"/>
              <a:gd name="connsiteX2" fmla="*/ 1169747 w 1758117"/>
              <a:gd name="connsiteY2" fmla="*/ 3277047 h 3568222"/>
              <a:gd name="connsiteX3" fmla="*/ 1758117 w 1758117"/>
              <a:gd name="connsiteY3" fmla="*/ 0 h 3568222"/>
              <a:gd name="connsiteX4" fmla="*/ 1 w 1758117"/>
              <a:gd name="connsiteY4" fmla="*/ 3040944 h 3568222"/>
              <a:gd name="connsiteX0" fmla="*/ 4908 w 1763024"/>
              <a:gd name="connsiteY0" fmla="*/ 3040944 h 3568222"/>
              <a:gd name="connsiteX1" fmla="*/ 432988 w 1763024"/>
              <a:gd name="connsiteY1" fmla="*/ 3553691 h 3568222"/>
              <a:gd name="connsiteX2" fmla="*/ 1174654 w 1763024"/>
              <a:gd name="connsiteY2" fmla="*/ 3277047 h 3568222"/>
              <a:gd name="connsiteX3" fmla="*/ 1763024 w 1763024"/>
              <a:gd name="connsiteY3" fmla="*/ 0 h 3568222"/>
              <a:gd name="connsiteX4" fmla="*/ 4908 w 1763024"/>
              <a:gd name="connsiteY4" fmla="*/ 3040944 h 3568222"/>
              <a:gd name="connsiteX0" fmla="*/ 5387 w 1729637"/>
              <a:gd name="connsiteY0" fmla="*/ 2978856 h 3572468"/>
              <a:gd name="connsiteX1" fmla="*/ 399601 w 1729637"/>
              <a:gd name="connsiteY1" fmla="*/ 3553691 h 3572468"/>
              <a:gd name="connsiteX2" fmla="*/ 1141267 w 1729637"/>
              <a:gd name="connsiteY2" fmla="*/ 3277047 h 3572468"/>
              <a:gd name="connsiteX3" fmla="*/ 1729637 w 1729637"/>
              <a:gd name="connsiteY3" fmla="*/ 0 h 3572468"/>
              <a:gd name="connsiteX4" fmla="*/ 5387 w 1729637"/>
              <a:gd name="connsiteY4" fmla="*/ 2978856 h 357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37" h="3572468">
                <a:moveTo>
                  <a:pt x="5387" y="2978856"/>
                </a:moveTo>
                <a:cubicBezTo>
                  <a:pt x="-39939" y="3326890"/>
                  <a:pt x="210288" y="3503993"/>
                  <a:pt x="399601" y="3553691"/>
                </a:cubicBezTo>
                <a:cubicBezTo>
                  <a:pt x="588914" y="3603390"/>
                  <a:pt x="1032412" y="3568380"/>
                  <a:pt x="1141267" y="3277047"/>
                </a:cubicBezTo>
                <a:lnTo>
                  <a:pt x="1729637" y="0"/>
                </a:lnTo>
                <a:lnTo>
                  <a:pt x="5387" y="2978856"/>
                </a:lnTo>
                <a:close/>
              </a:path>
            </a:pathLst>
          </a:cu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TextBox 2">
            <a:extLst>
              <a:ext uri="{FF2B5EF4-FFF2-40B4-BE49-F238E27FC236}">
                <a16:creationId xmlns:a16="http://schemas.microsoft.com/office/drawing/2014/main" id="{9EFD77C2-D27F-986B-C9EE-804EC9FD5BEC}"/>
              </a:ext>
            </a:extLst>
          </p:cNvPr>
          <p:cNvSpPr txBox="1"/>
          <p:nvPr/>
        </p:nvSpPr>
        <p:spPr>
          <a:xfrm>
            <a:off x="5509324" y="3389044"/>
            <a:ext cx="1100813" cy="1015663"/>
          </a:xfrm>
          <a:prstGeom prst="rect">
            <a:avLst/>
          </a:prstGeom>
          <a:noFill/>
        </p:spPr>
        <p:txBody>
          <a:bodyPr wrap="square" rtlCol="0">
            <a:spAutoFit/>
          </a:bodyPr>
          <a:lstStyle/>
          <a:p>
            <a:pPr algn="ctr"/>
            <a:r>
              <a:rPr lang="en-US" sz="1200">
                <a:solidFill>
                  <a:schemeClr val="bg1"/>
                </a:solidFill>
                <a:effectLst/>
              </a:rPr>
              <a:t>Recovery and rehabilitation of crash victims</a:t>
            </a:r>
            <a:endParaRPr lang="en-US" sz="1200">
              <a:solidFill>
                <a:schemeClr val="bg1"/>
              </a:solidFill>
            </a:endParaRPr>
          </a:p>
        </p:txBody>
      </p:sp>
      <p:grpSp>
        <p:nvGrpSpPr>
          <p:cNvPr id="4" name="Group 3">
            <a:extLst>
              <a:ext uri="{FF2B5EF4-FFF2-40B4-BE49-F238E27FC236}">
                <a16:creationId xmlns:a16="http://schemas.microsoft.com/office/drawing/2014/main" id="{47E28EA1-FAF9-14C9-069F-B7D91528D4EB}"/>
              </a:ext>
            </a:extLst>
          </p:cNvPr>
          <p:cNvGrpSpPr/>
          <p:nvPr/>
        </p:nvGrpSpPr>
        <p:grpSpPr>
          <a:xfrm>
            <a:off x="7548362" y="1673614"/>
            <a:ext cx="4168645" cy="3194907"/>
            <a:chOff x="7743624" y="2142181"/>
            <a:chExt cx="4168648" cy="3194909"/>
          </a:xfrm>
        </p:grpSpPr>
        <p:sp>
          <p:nvSpPr>
            <p:cNvPr id="6" name="Triangle 37">
              <a:extLst>
                <a:ext uri="{FF2B5EF4-FFF2-40B4-BE49-F238E27FC236}">
                  <a16:creationId xmlns:a16="http://schemas.microsoft.com/office/drawing/2014/main" id="{B1A32A9E-AC70-F1E1-A42C-1FF6AA4F15E3}"/>
                </a:ext>
              </a:extLst>
            </p:cNvPr>
            <p:cNvSpPr/>
            <p:nvPr/>
          </p:nvSpPr>
          <p:spPr>
            <a:xfrm rot="3600000">
              <a:off x="7810821" y="2606036"/>
              <a:ext cx="545051" cy="469871"/>
            </a:xfrm>
            <a:prstGeom prst="triangle">
              <a:avLst/>
            </a:prstGeom>
            <a:solidFill>
              <a:srgbClr val="0171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39C4E66-9230-7452-7DD0-056E58C8D666}"/>
                </a:ext>
              </a:extLst>
            </p:cNvPr>
            <p:cNvSpPr/>
            <p:nvPr/>
          </p:nvSpPr>
          <p:spPr>
            <a:xfrm>
              <a:off x="8011267" y="2142181"/>
              <a:ext cx="3901005" cy="3194909"/>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spcBef>
                  <a:spcPts val="0"/>
                </a:spcBef>
                <a:spcAft>
                  <a:spcPts val="0"/>
                </a:spcAft>
                <a:buSzPts val="1200"/>
                <a:buFont typeface="Symbol" pitchFamily="2" charset="2"/>
                <a:buChar char=""/>
              </a:pPr>
              <a:endParaRPr lang="en-AU" sz="1350">
                <a:solidFill>
                  <a:srgbClr val="0171BC"/>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endParaRPr lang="en-AU" sz="1350">
                <a:solidFill>
                  <a:srgbClr val="0171BC"/>
                </a:solidFill>
                <a:ea typeface="Times New Roman" panose="02020603050405020304" pitchFamily="18" charset="0"/>
                <a:cs typeface="Times New Roman" panose="02020603050405020304" pitchFamily="18" charset="0"/>
              </a:endParaRPr>
            </a:p>
            <a:p>
              <a:pPr marR="0" lvl="0">
                <a:spcBef>
                  <a:spcPts val="0"/>
                </a:spcBef>
                <a:spcAft>
                  <a:spcPts val="0"/>
                </a:spcAft>
                <a:buSzPts val="1200"/>
              </a:pPr>
              <a:endParaRPr lang="en-AU" sz="1350">
                <a:solidFill>
                  <a:srgbClr val="0171BC"/>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endParaRPr lang="en-AU" sz="1350">
                <a:solidFill>
                  <a:srgbClr val="0171BC"/>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a:solidFill>
                    <a:srgbClr val="0171BC"/>
                  </a:solidFill>
                  <a:effectLst/>
                  <a:ea typeface="Times New Roman" panose="02020603050405020304" pitchFamily="18" charset="0"/>
                  <a:cs typeface="Times New Roman" panose="02020603050405020304" pitchFamily="18" charset="0"/>
                </a:rPr>
                <a:t>The recovery of crash victims from the road network and their rehabilitation is the primary responsibility of health and welfare agencies.</a:t>
              </a:r>
              <a:endParaRPr lang="en-US" sz="1350">
                <a:solidFill>
                  <a:srgbClr val="0171BC"/>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AU" sz="1350">
                  <a:solidFill>
                    <a:srgbClr val="0171BC"/>
                  </a:solidFill>
                  <a:effectLst/>
                  <a:ea typeface="Times New Roman" panose="02020603050405020304" pitchFamily="18" charset="0"/>
                  <a:cs typeface="Times New Roman" panose="02020603050405020304" pitchFamily="18" charset="0"/>
                </a:rPr>
                <a:t> </a:t>
              </a:r>
              <a:endParaRPr lang="en-US" sz="1350">
                <a:solidFill>
                  <a:srgbClr val="0171BC"/>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a:solidFill>
                    <a:srgbClr val="0171BC"/>
                  </a:solidFill>
                  <a:effectLst/>
                  <a:ea typeface="Times New Roman" panose="02020603050405020304" pitchFamily="18" charset="0"/>
                  <a:cs typeface="Times New Roman" panose="02020603050405020304" pitchFamily="18" charset="0"/>
                </a:rPr>
                <a:t>Police agencies support the provision of emergency services at crash locations.</a:t>
              </a:r>
              <a:endParaRPr lang="en-US" sz="1350">
                <a:solidFill>
                  <a:srgbClr val="0171BC"/>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AU" sz="1350" i="1">
                  <a:solidFill>
                    <a:srgbClr val="0171BC"/>
                  </a:solidFill>
                  <a:effectLst/>
                  <a:ea typeface="Times New Roman" panose="02020603050405020304" pitchFamily="18" charset="0"/>
                  <a:cs typeface="Times New Roman" panose="02020603050405020304" pitchFamily="18" charset="0"/>
                </a:rPr>
                <a:t> </a:t>
              </a:r>
              <a:endParaRPr lang="en-US" sz="1350" i="1">
                <a:solidFill>
                  <a:srgbClr val="0171BC"/>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i="1">
                  <a:solidFill>
                    <a:srgbClr val="0171BC"/>
                  </a:solidFill>
                  <a:ea typeface="Times New Roman" panose="02020603050405020304" pitchFamily="18" charset="0"/>
                  <a:cs typeface="Times New Roman" panose="02020603050405020304" pitchFamily="18" charset="0"/>
                </a:rPr>
                <a:t>Interventions?</a:t>
              </a:r>
            </a:p>
            <a:p>
              <a:pPr marL="342900" marR="0" lvl="0" indent="-342900">
                <a:spcBef>
                  <a:spcPts val="0"/>
                </a:spcBef>
                <a:spcAft>
                  <a:spcPts val="0"/>
                </a:spcAft>
                <a:buSzPts val="1200"/>
                <a:buFont typeface="Symbol" pitchFamily="2" charset="2"/>
                <a:buChar char=""/>
              </a:pPr>
              <a:endParaRPr lang="en-AU" sz="1350" i="1">
                <a:solidFill>
                  <a:srgbClr val="0171BC"/>
                </a:solidFill>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AU" sz="1350" i="1">
                  <a:solidFill>
                    <a:srgbClr val="0171BC"/>
                  </a:solidFill>
                  <a:ea typeface="Times New Roman" panose="02020603050405020304" pitchFamily="18" charset="0"/>
                  <a:cs typeface="Times New Roman" panose="02020603050405020304" pitchFamily="18" charset="0"/>
                </a:rPr>
                <a:t>Related s</a:t>
              </a:r>
              <a:r>
                <a:rPr lang="en-AU" sz="1350" i="1">
                  <a:solidFill>
                    <a:srgbClr val="0171BC"/>
                  </a:solidFill>
                  <a:effectLst/>
                  <a:ea typeface="Times New Roman" panose="02020603050405020304" pitchFamily="18" charset="0"/>
                  <a:cs typeface="Times New Roman" panose="02020603050405020304" pitchFamily="18" charset="0"/>
                </a:rPr>
                <a:t>taff numbers and skillsets?</a:t>
              </a:r>
              <a:endParaRPr lang="en-US" sz="1350" i="1">
                <a:solidFill>
                  <a:srgbClr val="0171BC"/>
                </a:solidFill>
                <a:effectLst/>
                <a:ea typeface="Times New Roman" panose="02020603050405020304" pitchFamily="18" charset="0"/>
                <a:cs typeface="Times New Roman" panose="02020603050405020304" pitchFamily="18" charset="0"/>
              </a:endParaRPr>
            </a:p>
            <a:p>
              <a:endParaRPr lang="en-US" sz="1350">
                <a:solidFill>
                  <a:srgbClr val="0171BC"/>
                </a:solidFill>
              </a:endParaRPr>
            </a:p>
          </p:txBody>
        </p:sp>
        <p:sp>
          <p:nvSpPr>
            <p:cNvPr id="37" name="Rectangle 36">
              <a:extLst>
                <a:ext uri="{FF2B5EF4-FFF2-40B4-BE49-F238E27FC236}">
                  <a16:creationId xmlns:a16="http://schemas.microsoft.com/office/drawing/2014/main" id="{E8978BE5-CC8A-70BF-3570-55258EF1B820}"/>
                </a:ext>
              </a:extLst>
            </p:cNvPr>
            <p:cNvSpPr/>
            <p:nvPr/>
          </p:nvSpPr>
          <p:spPr>
            <a:xfrm>
              <a:off x="7743624" y="2202119"/>
              <a:ext cx="3975134" cy="524505"/>
            </a:xfrm>
            <a:prstGeom prst="rect">
              <a:avLst/>
            </a:prstGeom>
            <a:solidFill>
              <a:srgbClr val="0171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t>Recovery &amp; Rehabilitation of Crash Victims</a:t>
              </a:r>
            </a:p>
          </p:txBody>
        </p:sp>
      </p:grpSp>
    </p:spTree>
    <p:extLst>
      <p:ext uri="{BB962C8B-B14F-4D97-AF65-F5344CB8AC3E}">
        <p14:creationId xmlns:p14="http://schemas.microsoft.com/office/powerpoint/2010/main" val="367933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98814" y="1313924"/>
            <a:ext cx="4520669" cy="2862322"/>
          </a:xfrm>
          <a:prstGeom prst="rect">
            <a:avLst/>
          </a:prstGeom>
          <a:solidFill>
            <a:schemeClr val="bg1">
              <a:lumMod val="85000"/>
            </a:schemeClr>
          </a:solidFill>
        </p:spPr>
        <p:txBody>
          <a:bodyPr wrap="square" rtlCol="0">
            <a:spAutoFit/>
          </a:bodyPr>
          <a:lstStyle/>
          <a:p>
            <a:r>
              <a:rPr lang="en-US" sz="3600" b="1"/>
              <a:t>Step 3: </a:t>
            </a:r>
            <a:r>
              <a:rPr lang="en-US" sz="3600"/>
              <a:t>How are agency interventions being </a:t>
            </a:r>
            <a:r>
              <a:rPr lang="en-US" sz="3600" b="1"/>
              <a:t>managed </a:t>
            </a:r>
            <a:r>
              <a:rPr lang="en-US" sz="3600"/>
              <a:t>to achieve the desired results?</a:t>
            </a:r>
          </a:p>
        </p:txBody>
      </p:sp>
      <p:pic>
        <p:nvPicPr>
          <p:cNvPr id="3" name="Picture 2">
            <a:extLst>
              <a:ext uri="{FF2B5EF4-FFF2-40B4-BE49-F238E27FC236}">
                <a16:creationId xmlns:a16="http://schemas.microsoft.com/office/drawing/2014/main" id="{8986675B-F64D-2371-1725-3825B0AEF75C}"/>
              </a:ext>
            </a:extLst>
          </p:cNvPr>
          <p:cNvPicPr>
            <a:picLocks noChangeAspect="1"/>
          </p:cNvPicPr>
          <p:nvPr/>
        </p:nvPicPr>
        <p:blipFill rotWithShape="1">
          <a:blip r:embed="rId3"/>
          <a:srcRect l="9414"/>
          <a:stretch/>
        </p:blipFill>
        <p:spPr>
          <a:xfrm>
            <a:off x="5123543" y="87086"/>
            <a:ext cx="7029752" cy="5820228"/>
          </a:xfrm>
          <a:prstGeom prst="rect">
            <a:avLst/>
          </a:prstGeom>
        </p:spPr>
      </p:pic>
    </p:spTree>
    <p:extLst>
      <p:ext uri="{BB962C8B-B14F-4D97-AF65-F5344CB8AC3E}">
        <p14:creationId xmlns:p14="http://schemas.microsoft.com/office/powerpoint/2010/main" val="40293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3: How are agency interventions being managed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33" name="Group 32">
            <a:extLst>
              <a:ext uri="{FF2B5EF4-FFF2-40B4-BE49-F238E27FC236}">
                <a16:creationId xmlns:a16="http://schemas.microsoft.com/office/drawing/2014/main" id="{082FA05B-2BED-D6D5-3A6B-AF5B447DFBEA}"/>
              </a:ext>
            </a:extLst>
          </p:cNvPr>
          <p:cNvGrpSpPr/>
          <p:nvPr/>
        </p:nvGrpSpPr>
        <p:grpSpPr>
          <a:xfrm>
            <a:off x="79687" y="990412"/>
            <a:ext cx="7897437" cy="4690119"/>
            <a:chOff x="463742" y="1183870"/>
            <a:chExt cx="8046519" cy="5263875"/>
          </a:xfrm>
        </p:grpSpPr>
        <p:grpSp>
          <p:nvGrpSpPr>
            <p:cNvPr id="34" name="Group 33">
              <a:extLst>
                <a:ext uri="{FF2B5EF4-FFF2-40B4-BE49-F238E27FC236}">
                  <a16:creationId xmlns:a16="http://schemas.microsoft.com/office/drawing/2014/main" id="{06EB11D8-9CDB-6ECC-3FAE-CF42A10ACFDA}"/>
                </a:ext>
              </a:extLst>
            </p:cNvPr>
            <p:cNvGrpSpPr/>
            <p:nvPr/>
          </p:nvGrpSpPr>
          <p:grpSpPr>
            <a:xfrm>
              <a:off x="463742" y="1183870"/>
              <a:ext cx="8046519" cy="5215404"/>
              <a:chOff x="672289" y="1586713"/>
              <a:chExt cx="6874890" cy="4456005"/>
            </a:xfrm>
          </p:grpSpPr>
          <p:sp>
            <p:nvSpPr>
              <p:cNvPr id="55" name="Freeform 15">
                <a:extLst>
                  <a:ext uri="{FF2B5EF4-FFF2-40B4-BE49-F238E27FC236}">
                    <a16:creationId xmlns:a16="http://schemas.microsoft.com/office/drawing/2014/main" id="{B188D0D8-44DD-B6DF-2876-1666328C7F0B}"/>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56" name="Freeform 16">
                <a:extLst>
                  <a:ext uri="{FF2B5EF4-FFF2-40B4-BE49-F238E27FC236}">
                    <a16:creationId xmlns:a16="http://schemas.microsoft.com/office/drawing/2014/main" id="{1B8B1CB6-0260-32B5-F6D9-9AC939E0AF73}"/>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57" name="Freeform 17">
                <a:extLst>
                  <a:ext uri="{FF2B5EF4-FFF2-40B4-BE49-F238E27FC236}">
                    <a16:creationId xmlns:a16="http://schemas.microsoft.com/office/drawing/2014/main" id="{F524AF25-6CA5-1F3A-E77D-B0FE7A989B93}"/>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58" name="Straight Connector 57">
                <a:extLst>
                  <a:ext uri="{FF2B5EF4-FFF2-40B4-BE49-F238E27FC236}">
                    <a16:creationId xmlns:a16="http://schemas.microsoft.com/office/drawing/2014/main" id="{2405F540-97B7-73D5-2E60-B44792B52B8A}"/>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7BF0F85-7A6C-2A2D-5A3D-C3FF62BA9D9B}"/>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3FD3D13-BE6D-387B-9B12-CCB02A4F8FCA}"/>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DECB82D-094B-8997-2764-91BF653BB627}"/>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62" name="Freeform 22">
                <a:extLst>
                  <a:ext uri="{FF2B5EF4-FFF2-40B4-BE49-F238E27FC236}">
                    <a16:creationId xmlns:a16="http://schemas.microsoft.com/office/drawing/2014/main" id="{68B757DE-A3F7-C22A-F130-81633983E01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3" name="Freeform 23">
                <a:extLst>
                  <a:ext uri="{FF2B5EF4-FFF2-40B4-BE49-F238E27FC236}">
                    <a16:creationId xmlns:a16="http://schemas.microsoft.com/office/drawing/2014/main" id="{285B26A5-3C5B-35A6-FFE7-CB70B250106F}"/>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24">
                <a:extLst>
                  <a:ext uri="{FF2B5EF4-FFF2-40B4-BE49-F238E27FC236}">
                    <a16:creationId xmlns:a16="http://schemas.microsoft.com/office/drawing/2014/main" id="{3AC69554-4C67-5D06-019E-B6C1C1373ABA}"/>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25">
                <a:extLst>
                  <a:ext uri="{FF2B5EF4-FFF2-40B4-BE49-F238E27FC236}">
                    <a16:creationId xmlns:a16="http://schemas.microsoft.com/office/drawing/2014/main" id="{05E29637-C126-A55D-1424-257DA52DED27}"/>
                  </a:ext>
                </a:extLst>
              </p:cNvPr>
              <p:cNvSpPr/>
              <p:nvPr/>
            </p:nvSpPr>
            <p:spPr>
              <a:xfrm flipV="1">
                <a:off x="2423480" y="4700965"/>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cxnSp>
            <p:nvCxnSpPr>
              <p:cNvPr id="66" name="Straight Connector 65">
                <a:extLst>
                  <a:ext uri="{FF2B5EF4-FFF2-40B4-BE49-F238E27FC236}">
                    <a16:creationId xmlns:a16="http://schemas.microsoft.com/office/drawing/2014/main" id="{EF7586E0-B547-02E2-417F-43DD6FDBD82F}"/>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9BF5C17-5862-6D05-2E31-6B013EA53DA3}"/>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3D19A49-BAF5-7CBC-630F-A74506E76BC5}"/>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E2353EF-EBA5-5E27-07F6-E8C79F5F1A15}"/>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210787D-2002-285F-131E-1D6BDF55AB7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DD6FB33-5C28-3905-DF55-7654CE68A38D}"/>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AE51A1E-4F51-3E20-4798-40D3A7D03BB5}"/>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B6DAF74-07CD-18B7-38BA-BFD616B3221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1C0D70B-A893-DFE3-5AEA-9152F3DBEE5F}"/>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DB0905E-60E3-7D6D-5AAF-7A71E56CF057}"/>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A90475-3B74-9D03-AEE5-39BB2E8AE7A1}"/>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FD3567-28D3-2D40-E7CC-8C10FAB51D6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0EFAFF26-AE73-EE57-A34C-7EC3E6F1B7FA}"/>
                </a:ext>
              </a:extLst>
            </p:cNvPr>
            <p:cNvSpPr txBox="1"/>
            <p:nvPr/>
          </p:nvSpPr>
          <p:spPr>
            <a:xfrm>
              <a:off x="5107938" y="1540425"/>
              <a:ext cx="725837" cy="518142"/>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36" name="TextBox 35">
              <a:extLst>
                <a:ext uri="{FF2B5EF4-FFF2-40B4-BE49-F238E27FC236}">
                  <a16:creationId xmlns:a16="http://schemas.microsoft.com/office/drawing/2014/main" id="{042CB1B5-529A-F69F-D298-4980550D0721}"/>
                </a:ext>
              </a:extLst>
            </p:cNvPr>
            <p:cNvSpPr txBox="1"/>
            <p:nvPr/>
          </p:nvSpPr>
          <p:spPr>
            <a:xfrm>
              <a:off x="4886084" y="2011543"/>
              <a:ext cx="1169544" cy="518142"/>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38" name="TextBox 37">
              <a:extLst>
                <a:ext uri="{FF2B5EF4-FFF2-40B4-BE49-F238E27FC236}">
                  <a16:creationId xmlns:a16="http://schemas.microsoft.com/office/drawing/2014/main" id="{F6418411-D3BA-9567-F41A-D2D53A03B860}"/>
                </a:ext>
              </a:extLst>
            </p:cNvPr>
            <p:cNvSpPr txBox="1"/>
            <p:nvPr/>
          </p:nvSpPr>
          <p:spPr>
            <a:xfrm>
              <a:off x="4803695" y="2453073"/>
              <a:ext cx="1334323" cy="518142"/>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39" name="TextBox 38">
              <a:extLst>
                <a:ext uri="{FF2B5EF4-FFF2-40B4-BE49-F238E27FC236}">
                  <a16:creationId xmlns:a16="http://schemas.microsoft.com/office/drawing/2014/main" id="{82D48741-74E2-CDE9-44E3-68A1615A047B}"/>
                </a:ext>
              </a:extLst>
            </p:cNvPr>
            <p:cNvSpPr txBox="1"/>
            <p:nvPr/>
          </p:nvSpPr>
          <p:spPr>
            <a:xfrm>
              <a:off x="4803695" y="2912315"/>
              <a:ext cx="1334323" cy="310885"/>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47" name="TextBox 46">
              <a:extLst>
                <a:ext uri="{FF2B5EF4-FFF2-40B4-BE49-F238E27FC236}">
                  <a16:creationId xmlns:a16="http://schemas.microsoft.com/office/drawing/2014/main" id="{29DF59B5-14BF-45BE-2AAB-53805549A867}"/>
                </a:ext>
              </a:extLst>
            </p:cNvPr>
            <p:cNvSpPr txBox="1"/>
            <p:nvPr/>
          </p:nvSpPr>
          <p:spPr>
            <a:xfrm>
              <a:off x="4671859" y="3203241"/>
              <a:ext cx="1883336" cy="345428"/>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48" name="TextBox 47">
              <a:extLst>
                <a:ext uri="{FF2B5EF4-FFF2-40B4-BE49-F238E27FC236}">
                  <a16:creationId xmlns:a16="http://schemas.microsoft.com/office/drawing/2014/main" id="{6EFA1EF3-F0C8-ABED-0260-ED66B879E2BC}"/>
                </a:ext>
              </a:extLst>
            </p:cNvPr>
            <p:cNvSpPr txBox="1"/>
            <p:nvPr/>
          </p:nvSpPr>
          <p:spPr>
            <a:xfrm>
              <a:off x="4415516" y="4771540"/>
              <a:ext cx="2134258" cy="345428"/>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sp>
          <p:nvSpPr>
            <p:cNvPr id="49" name="TextBox 48">
              <a:extLst>
                <a:ext uri="{FF2B5EF4-FFF2-40B4-BE49-F238E27FC236}">
                  <a16:creationId xmlns:a16="http://schemas.microsoft.com/office/drawing/2014/main" id="{6F108277-079E-EB57-9790-F575A9274023}"/>
                </a:ext>
              </a:extLst>
            </p:cNvPr>
            <p:cNvSpPr txBox="1"/>
            <p:nvPr/>
          </p:nvSpPr>
          <p:spPr>
            <a:xfrm rot="18009739">
              <a:off x="2519765" y="5617716"/>
              <a:ext cx="1377831" cy="282228"/>
            </a:xfrm>
            <a:prstGeom prst="rect">
              <a:avLst/>
            </a:prstGeom>
            <a:noFill/>
          </p:spPr>
          <p:txBody>
            <a:bodyPr wrap="square" rtlCol="0">
              <a:spAutoFit/>
            </a:bodyPr>
            <a:lstStyle/>
            <a:p>
              <a:pPr algn="ctr"/>
              <a:r>
                <a:rPr lang="en-US" sz="1200">
                  <a:solidFill>
                    <a:schemeClr val="bg1"/>
                  </a:solidFill>
                  <a:effectLst/>
                </a:rPr>
                <a:t>Coordination</a:t>
              </a:r>
              <a:endParaRPr lang="en-US" sz="1200">
                <a:solidFill>
                  <a:schemeClr val="bg1"/>
                </a:solidFill>
              </a:endParaRPr>
            </a:p>
          </p:txBody>
        </p:sp>
      </p:grpSp>
      <p:sp>
        <p:nvSpPr>
          <p:cNvPr id="86" name="TextBox 85">
            <a:extLst>
              <a:ext uri="{FF2B5EF4-FFF2-40B4-BE49-F238E27FC236}">
                <a16:creationId xmlns:a16="http://schemas.microsoft.com/office/drawing/2014/main" id="{654C0C50-BDE2-40F6-B16B-578E2A9E43F3}"/>
              </a:ext>
            </a:extLst>
          </p:cNvPr>
          <p:cNvSpPr txBox="1"/>
          <p:nvPr/>
        </p:nvSpPr>
        <p:spPr>
          <a:xfrm>
            <a:off x="3426830" y="3238996"/>
            <a:ext cx="1031577"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7" name="TextBox 86">
            <a:extLst>
              <a:ext uri="{FF2B5EF4-FFF2-40B4-BE49-F238E27FC236}">
                <a16:creationId xmlns:a16="http://schemas.microsoft.com/office/drawing/2014/main" id="{1DFA894E-3B04-02AC-5415-E89EB4156F88}"/>
              </a:ext>
            </a:extLst>
          </p:cNvPr>
          <p:cNvSpPr txBox="1"/>
          <p:nvPr/>
        </p:nvSpPr>
        <p:spPr>
          <a:xfrm>
            <a:off x="4512927" y="3269752"/>
            <a:ext cx="1031577" cy="830997"/>
          </a:xfrm>
          <a:prstGeom prst="rect">
            <a:avLst/>
          </a:prstGeom>
          <a:noFill/>
        </p:spPr>
        <p:txBody>
          <a:bodyPr wrap="square" rtlCol="0">
            <a:spAutoFit/>
          </a:bodyPr>
          <a:lstStyle/>
          <a:p>
            <a:pPr algn="ctr"/>
            <a:r>
              <a:rPr lang="en-US" sz="1200">
                <a:solidFill>
                  <a:schemeClr val="bg1"/>
                </a:solidFill>
                <a:effectLst/>
              </a:rPr>
              <a:t>Entry/exit of vehicles, drivers and operators</a:t>
            </a:r>
            <a:endParaRPr lang="en-US" sz="1200">
              <a:solidFill>
                <a:schemeClr val="bg1"/>
              </a:solidFill>
            </a:endParaRPr>
          </a:p>
        </p:txBody>
      </p:sp>
      <p:sp>
        <p:nvSpPr>
          <p:cNvPr id="89" name="TextBox 88">
            <a:extLst>
              <a:ext uri="{FF2B5EF4-FFF2-40B4-BE49-F238E27FC236}">
                <a16:creationId xmlns:a16="http://schemas.microsoft.com/office/drawing/2014/main" id="{B2AB73DE-B5DA-9878-9241-9155555DF90E}"/>
              </a:ext>
            </a:extLst>
          </p:cNvPr>
          <p:cNvSpPr txBox="1"/>
          <p:nvPr/>
        </p:nvSpPr>
        <p:spPr>
          <a:xfrm>
            <a:off x="5447223" y="3290602"/>
            <a:ext cx="1200275" cy="830997"/>
          </a:xfrm>
          <a:prstGeom prst="rect">
            <a:avLst/>
          </a:prstGeom>
          <a:noFill/>
        </p:spPr>
        <p:txBody>
          <a:bodyPr wrap="square" rtlCol="0">
            <a:spAutoFit/>
          </a:bodyPr>
          <a:lstStyle/>
          <a:p>
            <a:pPr algn="ctr"/>
            <a:r>
              <a:rPr lang="en-US" sz="1200">
                <a:solidFill>
                  <a:schemeClr val="bg1"/>
                </a:solidFill>
                <a:effectLst/>
              </a:rPr>
              <a:t>Recovery and rehabilitation of crash victims</a:t>
            </a:r>
            <a:endParaRPr lang="en-US" sz="1200">
              <a:solidFill>
                <a:schemeClr val="bg1"/>
              </a:solidFill>
            </a:endParaRPr>
          </a:p>
        </p:txBody>
      </p:sp>
      <p:sp>
        <p:nvSpPr>
          <p:cNvPr id="90" name="Oval 89">
            <a:extLst>
              <a:ext uri="{FF2B5EF4-FFF2-40B4-BE49-F238E27FC236}">
                <a16:creationId xmlns:a16="http://schemas.microsoft.com/office/drawing/2014/main" id="{860BDAF5-0ACA-C812-307C-2B075FA68BB9}"/>
              </a:ext>
            </a:extLst>
          </p:cNvPr>
          <p:cNvSpPr/>
          <p:nvPr/>
        </p:nvSpPr>
        <p:spPr>
          <a:xfrm rot="1711991">
            <a:off x="2455565" y="4259480"/>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 name="Group 1">
            <a:extLst>
              <a:ext uri="{FF2B5EF4-FFF2-40B4-BE49-F238E27FC236}">
                <a16:creationId xmlns:a16="http://schemas.microsoft.com/office/drawing/2014/main" id="{613C0311-6E6A-8F69-7824-92AA96937B84}"/>
              </a:ext>
            </a:extLst>
          </p:cNvPr>
          <p:cNvGrpSpPr/>
          <p:nvPr/>
        </p:nvGrpSpPr>
        <p:grpSpPr>
          <a:xfrm>
            <a:off x="7524832" y="1502500"/>
            <a:ext cx="4168645" cy="3189901"/>
            <a:chOff x="7743624" y="2120132"/>
            <a:chExt cx="4168648" cy="3189903"/>
          </a:xfrm>
        </p:grpSpPr>
        <p:sp>
          <p:nvSpPr>
            <p:cNvPr id="3" name="Triangle 38">
              <a:extLst>
                <a:ext uri="{FF2B5EF4-FFF2-40B4-BE49-F238E27FC236}">
                  <a16:creationId xmlns:a16="http://schemas.microsoft.com/office/drawing/2014/main" id="{D85CA6CD-E394-5B32-0328-01E739EAD113}"/>
                </a:ext>
              </a:extLst>
            </p:cNvPr>
            <p:cNvSpPr/>
            <p:nvPr/>
          </p:nvSpPr>
          <p:spPr>
            <a:xfrm rot="3600000">
              <a:off x="7810821" y="2606037"/>
              <a:ext cx="545051" cy="469871"/>
            </a:xfrm>
            <a:prstGeom prst="triangle">
              <a:avLst/>
            </a:prstGeom>
            <a:solidFill>
              <a:srgbClr val="002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144"/>
                </a:solidFill>
              </a:endParaRPr>
            </a:p>
          </p:txBody>
        </p:sp>
        <p:sp>
          <p:nvSpPr>
            <p:cNvPr id="4" name="Rectangle 3">
              <a:extLst>
                <a:ext uri="{FF2B5EF4-FFF2-40B4-BE49-F238E27FC236}">
                  <a16:creationId xmlns:a16="http://schemas.microsoft.com/office/drawing/2014/main" id="{6A3AAD50-D5AD-03A8-5BD3-22D458E1DA71}"/>
                </a:ext>
              </a:extLst>
            </p:cNvPr>
            <p:cNvSpPr/>
            <p:nvPr/>
          </p:nvSpPr>
          <p:spPr>
            <a:xfrm>
              <a:off x="8011267" y="2120132"/>
              <a:ext cx="3901005" cy="3189903"/>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spcBef>
                  <a:spcPts val="0"/>
                </a:spcBef>
                <a:spcAft>
                  <a:spcPts val="0"/>
                </a:spcAft>
                <a:buSzPts val="1200"/>
                <a:buFont typeface="Symbol" pitchFamily="2" charset="2"/>
                <a:buChar char=""/>
              </a:pPr>
              <a:endParaRPr lang="en-NZ" sz="1350">
                <a:solidFill>
                  <a:srgbClr val="002060"/>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endParaRPr lang="en-NZ" sz="1350">
                <a:solidFill>
                  <a:srgbClr val="002060"/>
                </a:solidFill>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endParaRPr lang="en-NZ" sz="1350">
                <a:solidFill>
                  <a:srgbClr val="002060"/>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endParaRPr lang="en-NZ" sz="1350">
                <a:solidFill>
                  <a:srgbClr val="002060"/>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r>
                <a:rPr lang="en-NZ" sz="1350">
                  <a:solidFill>
                    <a:srgbClr val="002060"/>
                  </a:solidFill>
                  <a:effectLst/>
                  <a:ea typeface="Times New Roman" panose="02020603050405020304" pitchFamily="18" charset="0"/>
                  <a:cs typeface="Calibri" panose="020F0502020204030204" pitchFamily="34" charset="0"/>
                </a:rPr>
                <a:t>Coordination</a:t>
              </a:r>
              <a:r>
                <a:rPr lang="en-NZ" sz="1350" b="1">
                  <a:solidFill>
                    <a:srgbClr val="002060"/>
                  </a:solidFill>
                  <a:effectLst/>
                  <a:ea typeface="Times New Roman" panose="02020603050405020304" pitchFamily="18" charset="0"/>
                  <a:cs typeface="Calibri" panose="020F0502020204030204" pitchFamily="34" charset="0"/>
                </a:rPr>
                <a:t> </a:t>
              </a:r>
              <a:r>
                <a:rPr lang="en-NZ" sz="1350">
                  <a:solidFill>
                    <a:srgbClr val="002060"/>
                  </a:solidFill>
                  <a:effectLst/>
                  <a:ea typeface="Times New Roman" panose="02020603050405020304" pitchFamily="18" charset="0"/>
                  <a:cs typeface="Calibri" panose="020F0502020204030204" pitchFamily="34" charset="0"/>
                </a:rPr>
                <a:t>concerns the orchestration and alignment of safety interventions and other institutional management functions delivered by government partners, and those delivered by community and business partnerships, to achieve the desired focus on results.</a:t>
              </a:r>
              <a:endParaRPr lang="en-US" sz="1350">
                <a:solidFill>
                  <a:srgbClr val="002060"/>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060"/>
                  </a:solidFill>
                  <a:effectLst/>
                  <a:ea typeface="Times New Roman" panose="02020603050405020304" pitchFamily="18" charset="0"/>
                  <a:cs typeface="Times New Roman" panose="02020603050405020304" pitchFamily="18" charset="0"/>
                </a:rPr>
                <a:t> </a:t>
              </a:r>
              <a:endParaRPr lang="en-US" sz="1350" i="1">
                <a:solidFill>
                  <a:srgbClr val="002060"/>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060"/>
                  </a:solidFill>
                  <a:effectLst/>
                  <a:ea typeface="Times New Roman" panose="02020603050405020304" pitchFamily="18" charset="0"/>
                  <a:cs typeface="Calibri" panose="020F0502020204030204" pitchFamily="34" charset="0"/>
                </a:rPr>
                <a:t>Agency coordination measures?</a:t>
              </a:r>
            </a:p>
            <a:p>
              <a:pPr marR="0" lvl="0">
                <a:spcBef>
                  <a:spcPts val="0"/>
                </a:spcBef>
                <a:spcAft>
                  <a:spcPts val="0"/>
                </a:spcAft>
                <a:buSzPts val="1200"/>
              </a:pPr>
              <a:endParaRPr lang="en-NZ" sz="1350" i="1">
                <a:solidFill>
                  <a:srgbClr val="002060"/>
                </a:solidFill>
                <a:ea typeface="Times New Roman" panose="02020603050405020304" pitchFamily="18" charset="0"/>
                <a:cs typeface="Calibri" panose="020F0502020204030204" pitchFamily="34" charset="0"/>
              </a:endParaRPr>
            </a:p>
            <a:p>
              <a:pPr marL="342900" indent="-342900">
                <a:buSzPts val="1200"/>
                <a:buFont typeface="Symbol" pitchFamily="2" charset="2"/>
                <a:buChar char=""/>
              </a:pPr>
              <a:r>
                <a:rPr lang="en-AU" sz="1350" i="1">
                  <a:solidFill>
                    <a:schemeClr val="tx2">
                      <a:lumMod val="90000"/>
                      <a:lumOff val="10000"/>
                    </a:schemeClr>
                  </a:solidFill>
                  <a:ea typeface="Times New Roman" panose="02020603050405020304" pitchFamily="18" charset="0"/>
                  <a:cs typeface="Times New Roman" panose="02020603050405020304" pitchFamily="18" charset="0"/>
                </a:rPr>
                <a:t>Related s</a:t>
              </a:r>
              <a:r>
                <a:rPr lang="en-AU" sz="1350" i="1">
                  <a:solidFill>
                    <a:schemeClr val="tx2">
                      <a:lumMod val="90000"/>
                      <a:lumOff val="10000"/>
                    </a:schemeClr>
                  </a:solidFill>
                  <a:effectLst/>
                  <a:ea typeface="Times New Roman" panose="02020603050405020304" pitchFamily="18" charset="0"/>
                  <a:cs typeface="Times New Roman" panose="02020603050405020304" pitchFamily="18" charset="0"/>
                </a:rPr>
                <a:t>taff numbers and skillsets?</a:t>
              </a:r>
              <a:endParaRPr lang="en-US" sz="1350" i="1">
                <a:solidFill>
                  <a:schemeClr val="tx2">
                    <a:lumMod val="90000"/>
                    <a:lumOff val="10000"/>
                  </a:schemeClr>
                </a:solidFill>
                <a:effectLst/>
                <a:ea typeface="Times New Roman" panose="02020603050405020304" pitchFamily="18" charset="0"/>
                <a:cs typeface="Times New Roman" panose="02020603050405020304" pitchFamily="18" charset="0"/>
              </a:endParaRPr>
            </a:p>
            <a:p>
              <a:pPr marR="0" lvl="0">
                <a:spcBef>
                  <a:spcPts val="0"/>
                </a:spcBef>
                <a:spcAft>
                  <a:spcPts val="0"/>
                </a:spcAft>
                <a:buSzPts val="1200"/>
              </a:pPr>
              <a:endParaRPr lang="en-US" sz="1350" i="1">
                <a:solidFill>
                  <a:srgbClr val="002060"/>
                </a:solidFill>
                <a:effectLst/>
                <a:ea typeface="Times New Roman" panose="02020603050405020304" pitchFamily="18" charset="0"/>
                <a:cs typeface="Times New Roman" panose="02020603050405020304" pitchFamily="18" charset="0"/>
              </a:endParaRPr>
            </a:p>
            <a:p>
              <a:endParaRPr lang="en-US" sz="1350">
                <a:solidFill>
                  <a:srgbClr val="002060"/>
                </a:solidFill>
              </a:endParaRPr>
            </a:p>
          </p:txBody>
        </p:sp>
        <p:sp>
          <p:nvSpPr>
            <p:cNvPr id="6" name="Rectangle 5">
              <a:extLst>
                <a:ext uri="{FF2B5EF4-FFF2-40B4-BE49-F238E27FC236}">
                  <a16:creationId xmlns:a16="http://schemas.microsoft.com/office/drawing/2014/main" id="{9D5AC177-94AD-BC57-F5DD-25F9B69604D4}"/>
                </a:ext>
              </a:extLst>
            </p:cNvPr>
            <p:cNvSpPr/>
            <p:nvPr/>
          </p:nvSpPr>
          <p:spPr>
            <a:xfrm>
              <a:off x="7743624" y="2202120"/>
              <a:ext cx="3975134" cy="524505"/>
            </a:xfrm>
            <a:prstGeom prst="rect">
              <a:avLst/>
            </a:prstGeom>
            <a:solidFill>
              <a:srgbClr val="002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solidFill>
                    <a:schemeClr val="bg1"/>
                  </a:solidFill>
                  <a:effectLst/>
                </a:rPr>
                <a:t>Coordination</a:t>
              </a:r>
              <a:endParaRPr lang="en-US" sz="1600" b="1">
                <a:solidFill>
                  <a:schemeClr val="bg1"/>
                </a:solidFill>
              </a:endParaRPr>
            </a:p>
          </p:txBody>
        </p:sp>
      </p:grpSp>
    </p:spTree>
    <p:extLst>
      <p:ext uri="{BB962C8B-B14F-4D97-AF65-F5344CB8AC3E}">
        <p14:creationId xmlns:p14="http://schemas.microsoft.com/office/powerpoint/2010/main" val="94935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097949" y="465892"/>
            <a:ext cx="6317835" cy="677108"/>
          </a:xfrm>
          <a:prstGeom prst="rect">
            <a:avLst/>
          </a:prstGeom>
          <a:noFill/>
        </p:spPr>
        <p:txBody>
          <a:bodyPr wrap="square" rtlCol="0">
            <a:spAutoFit/>
          </a:bodyPr>
          <a:lstStyle/>
          <a:p>
            <a:r>
              <a:rPr lang="en-US" sz="3800">
                <a:solidFill>
                  <a:schemeClr val="accent2"/>
                </a:solidFill>
                <a:latin typeface="Arial Black" panose="020B0A04020102020204" pitchFamily="34" charset="0"/>
              </a:rPr>
              <a:t>Presentation Roadmap</a:t>
            </a: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74" y="465892"/>
            <a:ext cx="488349" cy="706669"/>
          </a:xfrm>
          <a:prstGeom prst="rect">
            <a:avLst/>
          </a:prstGeom>
        </p:spPr>
      </p:pic>
      <p:sp>
        <p:nvSpPr>
          <p:cNvPr id="2" name="Text Placeholder 4">
            <a:extLst>
              <a:ext uri="{FF2B5EF4-FFF2-40B4-BE49-F238E27FC236}">
                <a16:creationId xmlns:a16="http://schemas.microsoft.com/office/drawing/2014/main" id="{81BCB365-5CE4-C58B-0958-B4F4224D56F0}"/>
              </a:ext>
            </a:extLst>
          </p:cNvPr>
          <p:cNvSpPr>
            <a:spLocks noGrp="1"/>
          </p:cNvSpPr>
          <p:nvPr>
            <p:ph type="body" sz="quarter" idx="13"/>
          </p:nvPr>
        </p:nvSpPr>
        <p:spPr>
          <a:xfrm>
            <a:off x="548974" y="1909777"/>
            <a:ext cx="11468855" cy="4171507"/>
          </a:xfrm>
        </p:spPr>
        <p:txBody>
          <a:bodyPr>
            <a:normAutofit/>
          </a:bodyPr>
          <a:lstStyle/>
          <a:p>
            <a:r>
              <a:rPr lang="en-US" sz="2800"/>
              <a:t> - </a:t>
            </a:r>
            <a:r>
              <a:rPr lang="en-US" sz="2800">
                <a:solidFill>
                  <a:srgbClr val="003D7A"/>
                </a:solidFill>
              </a:rPr>
              <a:t>Introduction</a:t>
            </a:r>
          </a:p>
          <a:p>
            <a:r>
              <a:rPr lang="en-US" sz="2800">
                <a:solidFill>
                  <a:srgbClr val="003D7A"/>
                </a:solidFill>
              </a:rPr>
              <a:t> - Multi-purpose application </a:t>
            </a:r>
          </a:p>
          <a:p>
            <a:r>
              <a:rPr lang="en-US" sz="2800">
                <a:solidFill>
                  <a:srgbClr val="003D7A"/>
                </a:solidFill>
              </a:rPr>
              <a:t> - Road safety management system</a:t>
            </a:r>
          </a:p>
          <a:p>
            <a:r>
              <a:rPr lang="en-US" sz="2800">
                <a:solidFill>
                  <a:srgbClr val="003D7A"/>
                </a:solidFill>
              </a:rPr>
              <a:t> - Five steps of the management system review process</a:t>
            </a:r>
          </a:p>
          <a:p>
            <a:r>
              <a:rPr lang="en-US" sz="2800">
                <a:solidFill>
                  <a:srgbClr val="003D7A"/>
                </a:solidFill>
              </a:rPr>
              <a:t> - Finalizing review findings</a:t>
            </a:r>
          </a:p>
        </p:txBody>
      </p:sp>
    </p:spTree>
    <p:extLst>
      <p:ext uri="{BB962C8B-B14F-4D97-AF65-F5344CB8AC3E}">
        <p14:creationId xmlns:p14="http://schemas.microsoft.com/office/powerpoint/2010/main" val="1712207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3: How are agency interventions being managed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33" name="Group 32">
            <a:extLst>
              <a:ext uri="{FF2B5EF4-FFF2-40B4-BE49-F238E27FC236}">
                <a16:creationId xmlns:a16="http://schemas.microsoft.com/office/drawing/2014/main" id="{082FA05B-2BED-D6D5-3A6B-AF5B447DFBEA}"/>
              </a:ext>
            </a:extLst>
          </p:cNvPr>
          <p:cNvGrpSpPr/>
          <p:nvPr/>
        </p:nvGrpSpPr>
        <p:grpSpPr>
          <a:xfrm>
            <a:off x="79687" y="990412"/>
            <a:ext cx="7897437" cy="4690119"/>
            <a:chOff x="463742" y="1183870"/>
            <a:chExt cx="8046519" cy="5263875"/>
          </a:xfrm>
        </p:grpSpPr>
        <p:grpSp>
          <p:nvGrpSpPr>
            <p:cNvPr id="34" name="Group 33">
              <a:extLst>
                <a:ext uri="{FF2B5EF4-FFF2-40B4-BE49-F238E27FC236}">
                  <a16:creationId xmlns:a16="http://schemas.microsoft.com/office/drawing/2014/main" id="{06EB11D8-9CDB-6ECC-3FAE-CF42A10ACFDA}"/>
                </a:ext>
              </a:extLst>
            </p:cNvPr>
            <p:cNvGrpSpPr/>
            <p:nvPr/>
          </p:nvGrpSpPr>
          <p:grpSpPr>
            <a:xfrm>
              <a:off x="463742" y="1183870"/>
              <a:ext cx="8046519" cy="5215404"/>
              <a:chOff x="672289" y="1586713"/>
              <a:chExt cx="6874890" cy="4456005"/>
            </a:xfrm>
          </p:grpSpPr>
          <p:sp>
            <p:nvSpPr>
              <p:cNvPr id="55" name="Freeform 15">
                <a:extLst>
                  <a:ext uri="{FF2B5EF4-FFF2-40B4-BE49-F238E27FC236}">
                    <a16:creationId xmlns:a16="http://schemas.microsoft.com/office/drawing/2014/main" id="{B188D0D8-44DD-B6DF-2876-1666328C7F0B}"/>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56" name="Freeform 16">
                <a:extLst>
                  <a:ext uri="{FF2B5EF4-FFF2-40B4-BE49-F238E27FC236}">
                    <a16:creationId xmlns:a16="http://schemas.microsoft.com/office/drawing/2014/main" id="{1B8B1CB6-0260-32B5-F6D9-9AC939E0AF73}"/>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57" name="Freeform 17">
                <a:extLst>
                  <a:ext uri="{FF2B5EF4-FFF2-40B4-BE49-F238E27FC236}">
                    <a16:creationId xmlns:a16="http://schemas.microsoft.com/office/drawing/2014/main" id="{F524AF25-6CA5-1F3A-E77D-B0FE7A989B93}"/>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58" name="Straight Connector 57">
                <a:extLst>
                  <a:ext uri="{FF2B5EF4-FFF2-40B4-BE49-F238E27FC236}">
                    <a16:creationId xmlns:a16="http://schemas.microsoft.com/office/drawing/2014/main" id="{2405F540-97B7-73D5-2E60-B44792B52B8A}"/>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7BF0F85-7A6C-2A2D-5A3D-C3FF62BA9D9B}"/>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3FD3D13-BE6D-387B-9B12-CCB02A4F8FCA}"/>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DECB82D-094B-8997-2764-91BF653BB627}"/>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62" name="Freeform 22">
                <a:extLst>
                  <a:ext uri="{FF2B5EF4-FFF2-40B4-BE49-F238E27FC236}">
                    <a16:creationId xmlns:a16="http://schemas.microsoft.com/office/drawing/2014/main" id="{68B757DE-A3F7-C22A-F130-81633983E01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3" name="Freeform 23">
                <a:extLst>
                  <a:ext uri="{FF2B5EF4-FFF2-40B4-BE49-F238E27FC236}">
                    <a16:creationId xmlns:a16="http://schemas.microsoft.com/office/drawing/2014/main" id="{285B26A5-3C5B-35A6-FFE7-CB70B250106F}"/>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24">
                <a:extLst>
                  <a:ext uri="{FF2B5EF4-FFF2-40B4-BE49-F238E27FC236}">
                    <a16:creationId xmlns:a16="http://schemas.microsoft.com/office/drawing/2014/main" id="{3AC69554-4C67-5D06-019E-B6C1C1373ABA}"/>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25">
                <a:extLst>
                  <a:ext uri="{FF2B5EF4-FFF2-40B4-BE49-F238E27FC236}">
                    <a16:creationId xmlns:a16="http://schemas.microsoft.com/office/drawing/2014/main" id="{05E29637-C126-A55D-1424-257DA52DED27}"/>
                  </a:ext>
                </a:extLst>
              </p:cNvPr>
              <p:cNvSpPr/>
              <p:nvPr/>
            </p:nvSpPr>
            <p:spPr>
              <a:xfrm flipV="1">
                <a:off x="2423480" y="4700965"/>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cxnSp>
            <p:nvCxnSpPr>
              <p:cNvPr id="66" name="Straight Connector 65">
                <a:extLst>
                  <a:ext uri="{FF2B5EF4-FFF2-40B4-BE49-F238E27FC236}">
                    <a16:creationId xmlns:a16="http://schemas.microsoft.com/office/drawing/2014/main" id="{EF7586E0-B547-02E2-417F-43DD6FDBD82F}"/>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9BF5C17-5862-6D05-2E31-6B013EA53DA3}"/>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3D19A49-BAF5-7CBC-630F-A74506E76BC5}"/>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E2353EF-EBA5-5E27-07F6-E8C79F5F1A15}"/>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210787D-2002-285F-131E-1D6BDF55AB7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DD6FB33-5C28-3905-DF55-7654CE68A38D}"/>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AE51A1E-4F51-3E20-4798-40D3A7D03BB5}"/>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B6DAF74-07CD-18B7-38BA-BFD616B3221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1C0D70B-A893-DFE3-5AEA-9152F3DBEE5F}"/>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DB0905E-60E3-7D6D-5AAF-7A71E56CF057}"/>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A90475-3B74-9D03-AEE5-39BB2E8AE7A1}"/>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FD3567-28D3-2D40-E7CC-8C10FAB51D6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0EFAFF26-AE73-EE57-A34C-7EC3E6F1B7FA}"/>
                </a:ext>
              </a:extLst>
            </p:cNvPr>
            <p:cNvSpPr txBox="1"/>
            <p:nvPr/>
          </p:nvSpPr>
          <p:spPr>
            <a:xfrm>
              <a:off x="5107938" y="1540425"/>
              <a:ext cx="725837" cy="518142"/>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36" name="TextBox 35">
              <a:extLst>
                <a:ext uri="{FF2B5EF4-FFF2-40B4-BE49-F238E27FC236}">
                  <a16:creationId xmlns:a16="http://schemas.microsoft.com/office/drawing/2014/main" id="{042CB1B5-529A-F69F-D298-4980550D0721}"/>
                </a:ext>
              </a:extLst>
            </p:cNvPr>
            <p:cNvSpPr txBox="1"/>
            <p:nvPr/>
          </p:nvSpPr>
          <p:spPr>
            <a:xfrm>
              <a:off x="4886084" y="2011543"/>
              <a:ext cx="1169544" cy="518142"/>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38" name="TextBox 37">
              <a:extLst>
                <a:ext uri="{FF2B5EF4-FFF2-40B4-BE49-F238E27FC236}">
                  <a16:creationId xmlns:a16="http://schemas.microsoft.com/office/drawing/2014/main" id="{F6418411-D3BA-9567-F41A-D2D53A03B860}"/>
                </a:ext>
              </a:extLst>
            </p:cNvPr>
            <p:cNvSpPr txBox="1"/>
            <p:nvPr/>
          </p:nvSpPr>
          <p:spPr>
            <a:xfrm>
              <a:off x="4803695" y="2453073"/>
              <a:ext cx="1334323" cy="518142"/>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39" name="TextBox 38">
              <a:extLst>
                <a:ext uri="{FF2B5EF4-FFF2-40B4-BE49-F238E27FC236}">
                  <a16:creationId xmlns:a16="http://schemas.microsoft.com/office/drawing/2014/main" id="{82D48741-74E2-CDE9-44E3-68A1615A047B}"/>
                </a:ext>
              </a:extLst>
            </p:cNvPr>
            <p:cNvSpPr txBox="1"/>
            <p:nvPr/>
          </p:nvSpPr>
          <p:spPr>
            <a:xfrm>
              <a:off x="4803695" y="2912315"/>
              <a:ext cx="1334323" cy="310885"/>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47" name="TextBox 46">
              <a:extLst>
                <a:ext uri="{FF2B5EF4-FFF2-40B4-BE49-F238E27FC236}">
                  <a16:creationId xmlns:a16="http://schemas.microsoft.com/office/drawing/2014/main" id="{29DF59B5-14BF-45BE-2AAB-53805549A867}"/>
                </a:ext>
              </a:extLst>
            </p:cNvPr>
            <p:cNvSpPr txBox="1"/>
            <p:nvPr/>
          </p:nvSpPr>
          <p:spPr>
            <a:xfrm>
              <a:off x="4671859" y="3203241"/>
              <a:ext cx="1883336" cy="345428"/>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48" name="TextBox 47">
              <a:extLst>
                <a:ext uri="{FF2B5EF4-FFF2-40B4-BE49-F238E27FC236}">
                  <a16:creationId xmlns:a16="http://schemas.microsoft.com/office/drawing/2014/main" id="{6EFA1EF3-F0C8-ABED-0260-ED66B879E2BC}"/>
                </a:ext>
              </a:extLst>
            </p:cNvPr>
            <p:cNvSpPr txBox="1"/>
            <p:nvPr/>
          </p:nvSpPr>
          <p:spPr>
            <a:xfrm>
              <a:off x="4415516" y="4771540"/>
              <a:ext cx="2134258" cy="345428"/>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sp>
          <p:nvSpPr>
            <p:cNvPr id="49" name="TextBox 48">
              <a:extLst>
                <a:ext uri="{FF2B5EF4-FFF2-40B4-BE49-F238E27FC236}">
                  <a16:creationId xmlns:a16="http://schemas.microsoft.com/office/drawing/2014/main" id="{6F108277-079E-EB57-9790-F575A9274023}"/>
                </a:ext>
              </a:extLst>
            </p:cNvPr>
            <p:cNvSpPr txBox="1"/>
            <p:nvPr/>
          </p:nvSpPr>
          <p:spPr>
            <a:xfrm rot="18009739">
              <a:off x="2519765" y="5617716"/>
              <a:ext cx="1377831" cy="282228"/>
            </a:xfrm>
            <a:prstGeom prst="rect">
              <a:avLst/>
            </a:prstGeom>
            <a:noFill/>
          </p:spPr>
          <p:txBody>
            <a:bodyPr wrap="square" rtlCol="0">
              <a:spAutoFit/>
            </a:bodyPr>
            <a:lstStyle/>
            <a:p>
              <a:pPr algn="ctr"/>
              <a:r>
                <a:rPr lang="en-US" sz="1200">
                  <a:solidFill>
                    <a:schemeClr val="bg1"/>
                  </a:solidFill>
                  <a:effectLst/>
                </a:rPr>
                <a:t>Coordination</a:t>
              </a:r>
              <a:endParaRPr lang="en-US" sz="1200">
                <a:solidFill>
                  <a:schemeClr val="bg1"/>
                </a:solidFill>
              </a:endParaRPr>
            </a:p>
          </p:txBody>
        </p:sp>
        <p:sp>
          <p:nvSpPr>
            <p:cNvPr id="50" name="TextBox 49">
              <a:extLst>
                <a:ext uri="{FF2B5EF4-FFF2-40B4-BE49-F238E27FC236}">
                  <a16:creationId xmlns:a16="http://schemas.microsoft.com/office/drawing/2014/main" id="{803C5FE9-9595-AF6B-28EC-49CDC73F5CE8}"/>
                </a:ext>
              </a:extLst>
            </p:cNvPr>
            <p:cNvSpPr txBox="1"/>
            <p:nvPr/>
          </p:nvSpPr>
          <p:spPr>
            <a:xfrm rot="18009739">
              <a:off x="3227830" y="5617714"/>
              <a:ext cx="1377831" cy="282228"/>
            </a:xfrm>
            <a:prstGeom prst="rect">
              <a:avLst/>
            </a:prstGeom>
            <a:noFill/>
          </p:spPr>
          <p:txBody>
            <a:bodyPr wrap="square" rtlCol="0">
              <a:spAutoFit/>
            </a:bodyPr>
            <a:lstStyle/>
            <a:p>
              <a:pPr algn="ctr"/>
              <a:r>
                <a:rPr lang="en-US" sz="1200">
                  <a:solidFill>
                    <a:schemeClr val="bg1"/>
                  </a:solidFill>
                  <a:effectLst/>
                </a:rPr>
                <a:t>Legislation</a:t>
              </a:r>
              <a:endParaRPr lang="en-US" sz="1200">
                <a:solidFill>
                  <a:schemeClr val="bg1"/>
                </a:solidFill>
              </a:endParaRPr>
            </a:p>
          </p:txBody>
        </p:sp>
      </p:grpSp>
      <p:sp>
        <p:nvSpPr>
          <p:cNvPr id="86" name="TextBox 85">
            <a:extLst>
              <a:ext uri="{FF2B5EF4-FFF2-40B4-BE49-F238E27FC236}">
                <a16:creationId xmlns:a16="http://schemas.microsoft.com/office/drawing/2014/main" id="{654C0C50-BDE2-40F6-B16B-578E2A9E43F3}"/>
              </a:ext>
            </a:extLst>
          </p:cNvPr>
          <p:cNvSpPr txBox="1"/>
          <p:nvPr/>
        </p:nvSpPr>
        <p:spPr>
          <a:xfrm>
            <a:off x="3426830" y="3238996"/>
            <a:ext cx="1031577"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7" name="TextBox 86">
            <a:extLst>
              <a:ext uri="{FF2B5EF4-FFF2-40B4-BE49-F238E27FC236}">
                <a16:creationId xmlns:a16="http://schemas.microsoft.com/office/drawing/2014/main" id="{1DFA894E-3B04-02AC-5415-E89EB4156F88}"/>
              </a:ext>
            </a:extLst>
          </p:cNvPr>
          <p:cNvSpPr txBox="1"/>
          <p:nvPr/>
        </p:nvSpPr>
        <p:spPr>
          <a:xfrm>
            <a:off x="4512927" y="3269752"/>
            <a:ext cx="1031577" cy="830997"/>
          </a:xfrm>
          <a:prstGeom prst="rect">
            <a:avLst/>
          </a:prstGeom>
          <a:noFill/>
        </p:spPr>
        <p:txBody>
          <a:bodyPr wrap="square" rtlCol="0">
            <a:spAutoFit/>
          </a:bodyPr>
          <a:lstStyle/>
          <a:p>
            <a:pPr algn="ctr"/>
            <a:r>
              <a:rPr lang="en-US" sz="1200">
                <a:solidFill>
                  <a:schemeClr val="bg1"/>
                </a:solidFill>
                <a:effectLst/>
              </a:rPr>
              <a:t>Entry/exit of vehicles, drivers and operators</a:t>
            </a:r>
            <a:endParaRPr lang="en-US" sz="1200">
              <a:solidFill>
                <a:schemeClr val="bg1"/>
              </a:solidFill>
            </a:endParaRPr>
          </a:p>
        </p:txBody>
      </p:sp>
      <p:sp>
        <p:nvSpPr>
          <p:cNvPr id="89" name="TextBox 88">
            <a:extLst>
              <a:ext uri="{FF2B5EF4-FFF2-40B4-BE49-F238E27FC236}">
                <a16:creationId xmlns:a16="http://schemas.microsoft.com/office/drawing/2014/main" id="{B2AB73DE-B5DA-9878-9241-9155555DF90E}"/>
              </a:ext>
            </a:extLst>
          </p:cNvPr>
          <p:cNvSpPr txBox="1"/>
          <p:nvPr/>
        </p:nvSpPr>
        <p:spPr>
          <a:xfrm>
            <a:off x="5447223" y="3290602"/>
            <a:ext cx="1200275" cy="830997"/>
          </a:xfrm>
          <a:prstGeom prst="rect">
            <a:avLst/>
          </a:prstGeom>
          <a:noFill/>
        </p:spPr>
        <p:txBody>
          <a:bodyPr wrap="square" rtlCol="0">
            <a:spAutoFit/>
          </a:bodyPr>
          <a:lstStyle/>
          <a:p>
            <a:pPr algn="ctr"/>
            <a:r>
              <a:rPr lang="en-US" sz="1200">
                <a:solidFill>
                  <a:schemeClr val="bg1"/>
                </a:solidFill>
                <a:effectLst/>
              </a:rPr>
              <a:t>Recovery and rehabilitation of crash victims</a:t>
            </a:r>
            <a:endParaRPr lang="en-US" sz="1200">
              <a:solidFill>
                <a:schemeClr val="bg1"/>
              </a:solidFill>
            </a:endParaRPr>
          </a:p>
        </p:txBody>
      </p:sp>
      <p:sp>
        <p:nvSpPr>
          <p:cNvPr id="90" name="Oval 89">
            <a:extLst>
              <a:ext uri="{FF2B5EF4-FFF2-40B4-BE49-F238E27FC236}">
                <a16:creationId xmlns:a16="http://schemas.microsoft.com/office/drawing/2014/main" id="{860BDAF5-0ACA-C812-307C-2B075FA68BB9}"/>
              </a:ext>
            </a:extLst>
          </p:cNvPr>
          <p:cNvSpPr/>
          <p:nvPr/>
        </p:nvSpPr>
        <p:spPr>
          <a:xfrm rot="1711991">
            <a:off x="2455565" y="4259480"/>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Oval 90">
            <a:extLst>
              <a:ext uri="{FF2B5EF4-FFF2-40B4-BE49-F238E27FC236}">
                <a16:creationId xmlns:a16="http://schemas.microsoft.com/office/drawing/2014/main" id="{FF257F63-698F-7947-4A5D-D100D938CA9E}"/>
              </a:ext>
            </a:extLst>
          </p:cNvPr>
          <p:cNvSpPr/>
          <p:nvPr/>
        </p:nvSpPr>
        <p:spPr>
          <a:xfrm rot="1711991">
            <a:off x="3157072" y="4246356"/>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96" name="Group 95">
            <a:extLst>
              <a:ext uri="{FF2B5EF4-FFF2-40B4-BE49-F238E27FC236}">
                <a16:creationId xmlns:a16="http://schemas.microsoft.com/office/drawing/2014/main" id="{0698B5DD-B863-EF55-2259-1E9D58C6CB48}"/>
              </a:ext>
            </a:extLst>
          </p:cNvPr>
          <p:cNvGrpSpPr/>
          <p:nvPr/>
        </p:nvGrpSpPr>
        <p:grpSpPr>
          <a:xfrm>
            <a:off x="7580065" y="1388574"/>
            <a:ext cx="4168645" cy="3417754"/>
            <a:chOff x="7743624" y="2120133"/>
            <a:chExt cx="4168648" cy="3417756"/>
          </a:xfrm>
        </p:grpSpPr>
        <p:sp>
          <p:nvSpPr>
            <p:cNvPr id="97" name="Triangle 39">
              <a:extLst>
                <a:ext uri="{FF2B5EF4-FFF2-40B4-BE49-F238E27FC236}">
                  <a16:creationId xmlns:a16="http://schemas.microsoft.com/office/drawing/2014/main" id="{C153A1EF-E1E4-B1C9-8BA3-443A043BF57D}"/>
                </a:ext>
              </a:extLst>
            </p:cNvPr>
            <p:cNvSpPr/>
            <p:nvPr/>
          </p:nvSpPr>
          <p:spPr>
            <a:xfrm rot="3600000">
              <a:off x="7810821" y="2606036"/>
              <a:ext cx="545051" cy="469871"/>
            </a:xfrm>
            <a:prstGeom prst="triangle">
              <a:avLst/>
            </a:prstGeom>
            <a:solidFill>
              <a:srgbClr val="002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144"/>
                </a:solidFill>
              </a:endParaRPr>
            </a:p>
          </p:txBody>
        </p:sp>
        <p:sp>
          <p:nvSpPr>
            <p:cNvPr id="98" name="Rectangle 97">
              <a:extLst>
                <a:ext uri="{FF2B5EF4-FFF2-40B4-BE49-F238E27FC236}">
                  <a16:creationId xmlns:a16="http://schemas.microsoft.com/office/drawing/2014/main" id="{87A693FA-9DFD-B844-E2FC-8C3609564705}"/>
                </a:ext>
              </a:extLst>
            </p:cNvPr>
            <p:cNvSpPr/>
            <p:nvPr/>
          </p:nvSpPr>
          <p:spPr>
            <a:xfrm>
              <a:off x="8011267" y="2120133"/>
              <a:ext cx="3901005" cy="3417756"/>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spcBef>
                  <a:spcPts val="0"/>
                </a:spcBef>
                <a:spcAft>
                  <a:spcPts val="0"/>
                </a:spcAft>
                <a:buSzPts val="1200"/>
                <a:buFont typeface="Symbol" pitchFamily="2" charset="2"/>
                <a:buChar char=""/>
              </a:pPr>
              <a:endParaRPr lang="en-NZ" sz="1350">
                <a:solidFill>
                  <a:srgbClr val="002060"/>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endParaRPr lang="en-NZ" sz="1350">
                <a:solidFill>
                  <a:srgbClr val="002060"/>
                </a:solidFill>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endParaRPr lang="en-NZ" sz="1350">
                <a:solidFill>
                  <a:srgbClr val="002060"/>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r>
                <a:rPr lang="en-NZ" sz="1350">
                  <a:solidFill>
                    <a:srgbClr val="002060"/>
                  </a:solidFill>
                  <a:effectLst/>
                  <a:ea typeface="Times New Roman" panose="02020603050405020304" pitchFamily="18" charset="0"/>
                  <a:cs typeface="Calibri" panose="020F0502020204030204" pitchFamily="34" charset="0"/>
                </a:rPr>
                <a:t>Legislation</a:t>
              </a:r>
              <a:r>
                <a:rPr lang="en-NZ" sz="1350" b="1">
                  <a:solidFill>
                    <a:srgbClr val="002060"/>
                  </a:solidFill>
                  <a:effectLst/>
                  <a:ea typeface="Times New Roman" panose="02020603050405020304" pitchFamily="18" charset="0"/>
                  <a:cs typeface="Calibri" panose="020F0502020204030204" pitchFamily="34" charset="0"/>
                </a:rPr>
                <a:t> </a:t>
              </a:r>
              <a:r>
                <a:rPr lang="en-NZ" sz="1350">
                  <a:solidFill>
                    <a:srgbClr val="002060"/>
                  </a:solidFill>
                  <a:effectLst/>
                  <a:ea typeface="Times New Roman" panose="02020603050405020304" pitchFamily="18" charset="0"/>
                  <a:cs typeface="Calibri" panose="020F0502020204030204" pitchFamily="34" charset="0"/>
                </a:rPr>
                <a:t>concerns the legal instruments necessary for governance purposes to specify the legitimate safety bounds and obligations of institutions, in terms of their responsibilities, accountabilities, interventions and any related management functions, to achieve the desired focus on results.</a:t>
              </a:r>
              <a:endParaRPr lang="en-US" sz="1350">
                <a:solidFill>
                  <a:srgbClr val="002060"/>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060"/>
                  </a:solidFill>
                  <a:effectLst/>
                  <a:ea typeface="Times New Roman" panose="02020603050405020304" pitchFamily="18" charset="0"/>
                  <a:cs typeface="Times New Roman" panose="02020603050405020304" pitchFamily="18" charset="0"/>
                </a:rPr>
                <a:t> </a:t>
              </a:r>
              <a:endParaRPr lang="en-US" sz="1350" i="1">
                <a:solidFill>
                  <a:srgbClr val="002060"/>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060"/>
                  </a:solidFill>
                  <a:effectLst/>
                  <a:ea typeface="Times New Roman" panose="02020603050405020304" pitchFamily="18" charset="0"/>
                  <a:cs typeface="Times New Roman" panose="02020603050405020304" pitchFamily="18" charset="0"/>
                </a:rPr>
                <a:t>Agency enabling legislation?</a:t>
              </a:r>
            </a:p>
            <a:p>
              <a:pPr marR="0" lvl="0">
                <a:spcBef>
                  <a:spcPts val="0"/>
                </a:spcBef>
                <a:spcAft>
                  <a:spcPts val="0"/>
                </a:spcAft>
                <a:buSzPts val="1200"/>
              </a:pPr>
              <a:endParaRPr lang="en-NZ" sz="1350" i="1">
                <a:solidFill>
                  <a:srgbClr val="002060"/>
                </a:solidFill>
                <a:ea typeface="Times New Roman" panose="02020603050405020304" pitchFamily="18" charset="0"/>
                <a:cs typeface="Times New Roman" panose="02020603050405020304" pitchFamily="18" charset="0"/>
              </a:endParaRPr>
            </a:p>
            <a:p>
              <a:pPr marL="342900" indent="-342900">
                <a:buSzPts val="1200"/>
                <a:buFont typeface="Symbol" pitchFamily="2" charset="2"/>
                <a:buChar char=""/>
              </a:pPr>
              <a:r>
                <a:rPr lang="en-AU" sz="1350" i="1">
                  <a:solidFill>
                    <a:schemeClr val="tx2">
                      <a:lumMod val="90000"/>
                      <a:lumOff val="10000"/>
                    </a:schemeClr>
                  </a:solidFill>
                  <a:ea typeface="Times New Roman" panose="02020603050405020304" pitchFamily="18" charset="0"/>
                  <a:cs typeface="Times New Roman" panose="02020603050405020304" pitchFamily="18" charset="0"/>
                </a:rPr>
                <a:t>Related s</a:t>
              </a:r>
              <a:r>
                <a:rPr lang="en-AU" sz="1350" i="1">
                  <a:solidFill>
                    <a:schemeClr val="tx2">
                      <a:lumMod val="90000"/>
                      <a:lumOff val="10000"/>
                    </a:schemeClr>
                  </a:solidFill>
                  <a:effectLst/>
                  <a:ea typeface="Times New Roman" panose="02020603050405020304" pitchFamily="18" charset="0"/>
                  <a:cs typeface="Times New Roman" panose="02020603050405020304" pitchFamily="18" charset="0"/>
                </a:rPr>
                <a:t>taff numbers and skillsets?</a:t>
              </a:r>
              <a:endParaRPr lang="en-US" sz="1350" i="1">
                <a:solidFill>
                  <a:schemeClr val="tx2">
                    <a:lumMod val="90000"/>
                    <a:lumOff val="10000"/>
                  </a:schemeClr>
                </a:solidFill>
                <a:effectLst/>
                <a:ea typeface="Times New Roman" panose="02020603050405020304" pitchFamily="18" charset="0"/>
                <a:cs typeface="Times New Roman" panose="02020603050405020304" pitchFamily="18" charset="0"/>
              </a:endParaRPr>
            </a:p>
            <a:p>
              <a:pPr marR="0" lvl="0">
                <a:spcBef>
                  <a:spcPts val="0"/>
                </a:spcBef>
                <a:spcAft>
                  <a:spcPts val="0"/>
                </a:spcAft>
                <a:buSzPts val="1200"/>
              </a:pPr>
              <a:endParaRPr lang="en-US" sz="1350" i="1">
                <a:solidFill>
                  <a:srgbClr val="002060"/>
                </a:solidFill>
                <a:effectLst/>
                <a:ea typeface="Times New Roman" panose="02020603050405020304" pitchFamily="18" charset="0"/>
                <a:cs typeface="Times New Roman" panose="02020603050405020304" pitchFamily="18" charset="0"/>
              </a:endParaRPr>
            </a:p>
          </p:txBody>
        </p:sp>
        <p:sp>
          <p:nvSpPr>
            <p:cNvPr id="99" name="Rectangle 98">
              <a:extLst>
                <a:ext uri="{FF2B5EF4-FFF2-40B4-BE49-F238E27FC236}">
                  <a16:creationId xmlns:a16="http://schemas.microsoft.com/office/drawing/2014/main" id="{60FBC6A0-B429-7644-34CF-45494345A95F}"/>
                </a:ext>
              </a:extLst>
            </p:cNvPr>
            <p:cNvSpPr/>
            <p:nvPr/>
          </p:nvSpPr>
          <p:spPr>
            <a:xfrm>
              <a:off x="7743624" y="2202119"/>
              <a:ext cx="3975134" cy="524505"/>
            </a:xfrm>
            <a:prstGeom prst="rect">
              <a:avLst/>
            </a:prstGeom>
            <a:solidFill>
              <a:srgbClr val="002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solidFill>
                    <a:schemeClr val="bg1"/>
                  </a:solidFill>
                  <a:effectLst/>
                </a:rPr>
                <a:t>Legislation</a:t>
              </a:r>
              <a:endParaRPr lang="en-US" sz="1600" b="1">
                <a:solidFill>
                  <a:schemeClr val="bg1"/>
                </a:solidFill>
              </a:endParaRPr>
            </a:p>
          </p:txBody>
        </p:sp>
      </p:grpSp>
    </p:spTree>
    <p:extLst>
      <p:ext uri="{BB962C8B-B14F-4D97-AF65-F5344CB8AC3E}">
        <p14:creationId xmlns:p14="http://schemas.microsoft.com/office/powerpoint/2010/main" val="4085906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3: How are agency interventions being managed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33" name="Group 32">
            <a:extLst>
              <a:ext uri="{FF2B5EF4-FFF2-40B4-BE49-F238E27FC236}">
                <a16:creationId xmlns:a16="http://schemas.microsoft.com/office/drawing/2014/main" id="{082FA05B-2BED-D6D5-3A6B-AF5B447DFBEA}"/>
              </a:ext>
            </a:extLst>
          </p:cNvPr>
          <p:cNvGrpSpPr/>
          <p:nvPr/>
        </p:nvGrpSpPr>
        <p:grpSpPr>
          <a:xfrm>
            <a:off x="79687" y="990412"/>
            <a:ext cx="7897437" cy="4690119"/>
            <a:chOff x="463742" y="1183870"/>
            <a:chExt cx="8046519" cy="5263875"/>
          </a:xfrm>
        </p:grpSpPr>
        <p:grpSp>
          <p:nvGrpSpPr>
            <p:cNvPr id="34" name="Group 33">
              <a:extLst>
                <a:ext uri="{FF2B5EF4-FFF2-40B4-BE49-F238E27FC236}">
                  <a16:creationId xmlns:a16="http://schemas.microsoft.com/office/drawing/2014/main" id="{06EB11D8-9CDB-6ECC-3FAE-CF42A10ACFDA}"/>
                </a:ext>
              </a:extLst>
            </p:cNvPr>
            <p:cNvGrpSpPr/>
            <p:nvPr/>
          </p:nvGrpSpPr>
          <p:grpSpPr>
            <a:xfrm>
              <a:off x="463742" y="1183870"/>
              <a:ext cx="8046519" cy="5215404"/>
              <a:chOff x="672289" y="1586713"/>
              <a:chExt cx="6874890" cy="4456005"/>
            </a:xfrm>
          </p:grpSpPr>
          <p:sp>
            <p:nvSpPr>
              <p:cNvPr id="55" name="Freeform 15">
                <a:extLst>
                  <a:ext uri="{FF2B5EF4-FFF2-40B4-BE49-F238E27FC236}">
                    <a16:creationId xmlns:a16="http://schemas.microsoft.com/office/drawing/2014/main" id="{B188D0D8-44DD-B6DF-2876-1666328C7F0B}"/>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56" name="Freeform 16">
                <a:extLst>
                  <a:ext uri="{FF2B5EF4-FFF2-40B4-BE49-F238E27FC236}">
                    <a16:creationId xmlns:a16="http://schemas.microsoft.com/office/drawing/2014/main" id="{1B8B1CB6-0260-32B5-F6D9-9AC939E0AF73}"/>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57" name="Freeform 17">
                <a:extLst>
                  <a:ext uri="{FF2B5EF4-FFF2-40B4-BE49-F238E27FC236}">
                    <a16:creationId xmlns:a16="http://schemas.microsoft.com/office/drawing/2014/main" id="{F524AF25-6CA5-1F3A-E77D-B0FE7A989B93}"/>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58" name="Straight Connector 57">
                <a:extLst>
                  <a:ext uri="{FF2B5EF4-FFF2-40B4-BE49-F238E27FC236}">
                    <a16:creationId xmlns:a16="http://schemas.microsoft.com/office/drawing/2014/main" id="{2405F540-97B7-73D5-2E60-B44792B52B8A}"/>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7BF0F85-7A6C-2A2D-5A3D-C3FF62BA9D9B}"/>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3FD3D13-BE6D-387B-9B12-CCB02A4F8FCA}"/>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DECB82D-094B-8997-2764-91BF653BB627}"/>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62" name="Freeform 22">
                <a:extLst>
                  <a:ext uri="{FF2B5EF4-FFF2-40B4-BE49-F238E27FC236}">
                    <a16:creationId xmlns:a16="http://schemas.microsoft.com/office/drawing/2014/main" id="{68B757DE-A3F7-C22A-F130-81633983E01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3" name="Freeform 23">
                <a:extLst>
                  <a:ext uri="{FF2B5EF4-FFF2-40B4-BE49-F238E27FC236}">
                    <a16:creationId xmlns:a16="http://schemas.microsoft.com/office/drawing/2014/main" id="{285B26A5-3C5B-35A6-FFE7-CB70B250106F}"/>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24">
                <a:extLst>
                  <a:ext uri="{FF2B5EF4-FFF2-40B4-BE49-F238E27FC236}">
                    <a16:creationId xmlns:a16="http://schemas.microsoft.com/office/drawing/2014/main" id="{3AC69554-4C67-5D06-019E-B6C1C1373ABA}"/>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25">
                <a:extLst>
                  <a:ext uri="{FF2B5EF4-FFF2-40B4-BE49-F238E27FC236}">
                    <a16:creationId xmlns:a16="http://schemas.microsoft.com/office/drawing/2014/main" id="{05E29637-C126-A55D-1424-257DA52DED27}"/>
                  </a:ext>
                </a:extLst>
              </p:cNvPr>
              <p:cNvSpPr/>
              <p:nvPr/>
            </p:nvSpPr>
            <p:spPr>
              <a:xfrm flipV="1">
                <a:off x="2423480" y="4700965"/>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cxnSp>
            <p:nvCxnSpPr>
              <p:cNvPr id="66" name="Straight Connector 65">
                <a:extLst>
                  <a:ext uri="{FF2B5EF4-FFF2-40B4-BE49-F238E27FC236}">
                    <a16:creationId xmlns:a16="http://schemas.microsoft.com/office/drawing/2014/main" id="{EF7586E0-B547-02E2-417F-43DD6FDBD82F}"/>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9BF5C17-5862-6D05-2E31-6B013EA53DA3}"/>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3D19A49-BAF5-7CBC-630F-A74506E76BC5}"/>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E2353EF-EBA5-5E27-07F6-E8C79F5F1A15}"/>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210787D-2002-285F-131E-1D6BDF55AB7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DD6FB33-5C28-3905-DF55-7654CE68A38D}"/>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AE51A1E-4F51-3E20-4798-40D3A7D03BB5}"/>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B6DAF74-07CD-18B7-38BA-BFD616B3221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1C0D70B-A893-DFE3-5AEA-9152F3DBEE5F}"/>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DB0905E-60E3-7D6D-5AAF-7A71E56CF057}"/>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A90475-3B74-9D03-AEE5-39BB2E8AE7A1}"/>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FD3567-28D3-2D40-E7CC-8C10FAB51D6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0EFAFF26-AE73-EE57-A34C-7EC3E6F1B7FA}"/>
                </a:ext>
              </a:extLst>
            </p:cNvPr>
            <p:cNvSpPr txBox="1"/>
            <p:nvPr/>
          </p:nvSpPr>
          <p:spPr>
            <a:xfrm>
              <a:off x="5107938" y="1540425"/>
              <a:ext cx="725837" cy="518142"/>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36" name="TextBox 35">
              <a:extLst>
                <a:ext uri="{FF2B5EF4-FFF2-40B4-BE49-F238E27FC236}">
                  <a16:creationId xmlns:a16="http://schemas.microsoft.com/office/drawing/2014/main" id="{042CB1B5-529A-F69F-D298-4980550D0721}"/>
                </a:ext>
              </a:extLst>
            </p:cNvPr>
            <p:cNvSpPr txBox="1"/>
            <p:nvPr/>
          </p:nvSpPr>
          <p:spPr>
            <a:xfrm>
              <a:off x="4886084" y="2011543"/>
              <a:ext cx="1169544" cy="518142"/>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38" name="TextBox 37">
              <a:extLst>
                <a:ext uri="{FF2B5EF4-FFF2-40B4-BE49-F238E27FC236}">
                  <a16:creationId xmlns:a16="http://schemas.microsoft.com/office/drawing/2014/main" id="{F6418411-D3BA-9567-F41A-D2D53A03B860}"/>
                </a:ext>
              </a:extLst>
            </p:cNvPr>
            <p:cNvSpPr txBox="1"/>
            <p:nvPr/>
          </p:nvSpPr>
          <p:spPr>
            <a:xfrm>
              <a:off x="4803695" y="2453073"/>
              <a:ext cx="1334323" cy="518142"/>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39" name="TextBox 38">
              <a:extLst>
                <a:ext uri="{FF2B5EF4-FFF2-40B4-BE49-F238E27FC236}">
                  <a16:creationId xmlns:a16="http://schemas.microsoft.com/office/drawing/2014/main" id="{82D48741-74E2-CDE9-44E3-68A1615A047B}"/>
                </a:ext>
              </a:extLst>
            </p:cNvPr>
            <p:cNvSpPr txBox="1"/>
            <p:nvPr/>
          </p:nvSpPr>
          <p:spPr>
            <a:xfrm>
              <a:off x="4803695" y="2912315"/>
              <a:ext cx="1334323" cy="310885"/>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47" name="TextBox 46">
              <a:extLst>
                <a:ext uri="{FF2B5EF4-FFF2-40B4-BE49-F238E27FC236}">
                  <a16:creationId xmlns:a16="http://schemas.microsoft.com/office/drawing/2014/main" id="{29DF59B5-14BF-45BE-2AAB-53805549A867}"/>
                </a:ext>
              </a:extLst>
            </p:cNvPr>
            <p:cNvSpPr txBox="1"/>
            <p:nvPr/>
          </p:nvSpPr>
          <p:spPr>
            <a:xfrm>
              <a:off x="4671859" y="3203241"/>
              <a:ext cx="1883336" cy="345428"/>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48" name="TextBox 47">
              <a:extLst>
                <a:ext uri="{FF2B5EF4-FFF2-40B4-BE49-F238E27FC236}">
                  <a16:creationId xmlns:a16="http://schemas.microsoft.com/office/drawing/2014/main" id="{6EFA1EF3-F0C8-ABED-0260-ED66B879E2BC}"/>
                </a:ext>
              </a:extLst>
            </p:cNvPr>
            <p:cNvSpPr txBox="1"/>
            <p:nvPr/>
          </p:nvSpPr>
          <p:spPr>
            <a:xfrm>
              <a:off x="4415516" y="4771540"/>
              <a:ext cx="2134258" cy="345428"/>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sp>
          <p:nvSpPr>
            <p:cNvPr id="49" name="TextBox 48">
              <a:extLst>
                <a:ext uri="{FF2B5EF4-FFF2-40B4-BE49-F238E27FC236}">
                  <a16:creationId xmlns:a16="http://schemas.microsoft.com/office/drawing/2014/main" id="{6F108277-079E-EB57-9790-F575A9274023}"/>
                </a:ext>
              </a:extLst>
            </p:cNvPr>
            <p:cNvSpPr txBox="1"/>
            <p:nvPr/>
          </p:nvSpPr>
          <p:spPr>
            <a:xfrm rot="18009739">
              <a:off x="2519765" y="5617716"/>
              <a:ext cx="1377831" cy="282228"/>
            </a:xfrm>
            <a:prstGeom prst="rect">
              <a:avLst/>
            </a:prstGeom>
            <a:noFill/>
          </p:spPr>
          <p:txBody>
            <a:bodyPr wrap="square" rtlCol="0">
              <a:spAutoFit/>
            </a:bodyPr>
            <a:lstStyle/>
            <a:p>
              <a:pPr algn="ctr"/>
              <a:r>
                <a:rPr lang="en-US" sz="1200">
                  <a:solidFill>
                    <a:schemeClr val="bg1"/>
                  </a:solidFill>
                  <a:effectLst/>
                </a:rPr>
                <a:t>Coordination</a:t>
              </a:r>
              <a:endParaRPr lang="en-US" sz="1200">
                <a:solidFill>
                  <a:schemeClr val="bg1"/>
                </a:solidFill>
              </a:endParaRPr>
            </a:p>
          </p:txBody>
        </p:sp>
        <p:sp>
          <p:nvSpPr>
            <p:cNvPr id="50" name="TextBox 49">
              <a:extLst>
                <a:ext uri="{FF2B5EF4-FFF2-40B4-BE49-F238E27FC236}">
                  <a16:creationId xmlns:a16="http://schemas.microsoft.com/office/drawing/2014/main" id="{803C5FE9-9595-AF6B-28EC-49CDC73F5CE8}"/>
                </a:ext>
              </a:extLst>
            </p:cNvPr>
            <p:cNvSpPr txBox="1"/>
            <p:nvPr/>
          </p:nvSpPr>
          <p:spPr>
            <a:xfrm rot="18009739">
              <a:off x="3227830" y="5617714"/>
              <a:ext cx="1377831" cy="282228"/>
            </a:xfrm>
            <a:prstGeom prst="rect">
              <a:avLst/>
            </a:prstGeom>
            <a:noFill/>
          </p:spPr>
          <p:txBody>
            <a:bodyPr wrap="square" rtlCol="0">
              <a:spAutoFit/>
            </a:bodyPr>
            <a:lstStyle/>
            <a:p>
              <a:pPr algn="ctr"/>
              <a:r>
                <a:rPr lang="en-US" sz="1200">
                  <a:solidFill>
                    <a:schemeClr val="bg1"/>
                  </a:solidFill>
                  <a:effectLst/>
                </a:rPr>
                <a:t>Legislation</a:t>
              </a:r>
              <a:endParaRPr lang="en-US" sz="1200">
                <a:solidFill>
                  <a:schemeClr val="bg1"/>
                </a:solidFill>
              </a:endParaRPr>
            </a:p>
          </p:txBody>
        </p:sp>
        <p:sp>
          <p:nvSpPr>
            <p:cNvPr id="51" name="TextBox 50">
              <a:extLst>
                <a:ext uri="{FF2B5EF4-FFF2-40B4-BE49-F238E27FC236}">
                  <a16:creationId xmlns:a16="http://schemas.microsoft.com/office/drawing/2014/main" id="{B3F30C50-B2CC-ADBA-4791-45953D44073E}"/>
                </a:ext>
              </a:extLst>
            </p:cNvPr>
            <p:cNvSpPr txBox="1"/>
            <p:nvPr/>
          </p:nvSpPr>
          <p:spPr>
            <a:xfrm rot="18009739">
              <a:off x="4136008" y="5429562"/>
              <a:ext cx="1377831" cy="658532"/>
            </a:xfrm>
            <a:prstGeom prst="rect">
              <a:avLst/>
            </a:prstGeom>
            <a:noFill/>
          </p:spPr>
          <p:txBody>
            <a:bodyPr wrap="square" rtlCol="0">
              <a:spAutoFit/>
            </a:bodyPr>
            <a:lstStyle/>
            <a:p>
              <a:pPr algn="ctr"/>
              <a:r>
                <a:rPr lang="en-US" sz="1200">
                  <a:solidFill>
                    <a:schemeClr val="bg1"/>
                  </a:solidFill>
                  <a:effectLst/>
                </a:rPr>
                <a:t>Funding and resource allocation</a:t>
              </a:r>
              <a:endParaRPr lang="en-US" sz="1200">
                <a:solidFill>
                  <a:schemeClr val="bg1"/>
                </a:solidFill>
              </a:endParaRPr>
            </a:p>
          </p:txBody>
        </p:sp>
      </p:grpSp>
      <p:sp>
        <p:nvSpPr>
          <p:cNvPr id="86" name="TextBox 85">
            <a:extLst>
              <a:ext uri="{FF2B5EF4-FFF2-40B4-BE49-F238E27FC236}">
                <a16:creationId xmlns:a16="http://schemas.microsoft.com/office/drawing/2014/main" id="{654C0C50-BDE2-40F6-B16B-578E2A9E43F3}"/>
              </a:ext>
            </a:extLst>
          </p:cNvPr>
          <p:cNvSpPr txBox="1"/>
          <p:nvPr/>
        </p:nvSpPr>
        <p:spPr>
          <a:xfrm>
            <a:off x="3426830" y="3238996"/>
            <a:ext cx="1031577"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7" name="TextBox 86">
            <a:extLst>
              <a:ext uri="{FF2B5EF4-FFF2-40B4-BE49-F238E27FC236}">
                <a16:creationId xmlns:a16="http://schemas.microsoft.com/office/drawing/2014/main" id="{1DFA894E-3B04-02AC-5415-E89EB4156F88}"/>
              </a:ext>
            </a:extLst>
          </p:cNvPr>
          <p:cNvSpPr txBox="1"/>
          <p:nvPr/>
        </p:nvSpPr>
        <p:spPr>
          <a:xfrm>
            <a:off x="4512927" y="3269752"/>
            <a:ext cx="1031577" cy="830997"/>
          </a:xfrm>
          <a:prstGeom prst="rect">
            <a:avLst/>
          </a:prstGeom>
          <a:noFill/>
        </p:spPr>
        <p:txBody>
          <a:bodyPr wrap="square" rtlCol="0">
            <a:spAutoFit/>
          </a:bodyPr>
          <a:lstStyle/>
          <a:p>
            <a:pPr algn="ctr"/>
            <a:r>
              <a:rPr lang="en-US" sz="1200">
                <a:solidFill>
                  <a:schemeClr val="bg1"/>
                </a:solidFill>
                <a:effectLst/>
              </a:rPr>
              <a:t>Entry/exit of vehicles, drivers and operators</a:t>
            </a:r>
            <a:endParaRPr lang="en-US" sz="1200">
              <a:solidFill>
                <a:schemeClr val="bg1"/>
              </a:solidFill>
            </a:endParaRPr>
          </a:p>
        </p:txBody>
      </p:sp>
      <p:sp>
        <p:nvSpPr>
          <p:cNvPr id="89" name="TextBox 88">
            <a:extLst>
              <a:ext uri="{FF2B5EF4-FFF2-40B4-BE49-F238E27FC236}">
                <a16:creationId xmlns:a16="http://schemas.microsoft.com/office/drawing/2014/main" id="{B2AB73DE-B5DA-9878-9241-9155555DF90E}"/>
              </a:ext>
            </a:extLst>
          </p:cNvPr>
          <p:cNvSpPr txBox="1"/>
          <p:nvPr/>
        </p:nvSpPr>
        <p:spPr>
          <a:xfrm>
            <a:off x="5447223" y="3290602"/>
            <a:ext cx="1200275" cy="830997"/>
          </a:xfrm>
          <a:prstGeom prst="rect">
            <a:avLst/>
          </a:prstGeom>
          <a:noFill/>
        </p:spPr>
        <p:txBody>
          <a:bodyPr wrap="square" rtlCol="0">
            <a:spAutoFit/>
          </a:bodyPr>
          <a:lstStyle/>
          <a:p>
            <a:pPr algn="ctr"/>
            <a:r>
              <a:rPr lang="en-US" sz="1200">
                <a:solidFill>
                  <a:schemeClr val="bg1"/>
                </a:solidFill>
                <a:effectLst/>
              </a:rPr>
              <a:t>Recovery and rehabilitation of crash victims</a:t>
            </a:r>
            <a:endParaRPr lang="en-US" sz="1200">
              <a:solidFill>
                <a:schemeClr val="bg1"/>
              </a:solidFill>
            </a:endParaRPr>
          </a:p>
        </p:txBody>
      </p:sp>
      <p:sp>
        <p:nvSpPr>
          <p:cNvPr id="90" name="Oval 89">
            <a:extLst>
              <a:ext uri="{FF2B5EF4-FFF2-40B4-BE49-F238E27FC236}">
                <a16:creationId xmlns:a16="http://schemas.microsoft.com/office/drawing/2014/main" id="{860BDAF5-0ACA-C812-307C-2B075FA68BB9}"/>
              </a:ext>
            </a:extLst>
          </p:cNvPr>
          <p:cNvSpPr/>
          <p:nvPr/>
        </p:nvSpPr>
        <p:spPr>
          <a:xfrm rot="1711991">
            <a:off x="2455565" y="4259480"/>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Oval 90">
            <a:extLst>
              <a:ext uri="{FF2B5EF4-FFF2-40B4-BE49-F238E27FC236}">
                <a16:creationId xmlns:a16="http://schemas.microsoft.com/office/drawing/2014/main" id="{FF257F63-698F-7947-4A5D-D100D938CA9E}"/>
              </a:ext>
            </a:extLst>
          </p:cNvPr>
          <p:cNvSpPr/>
          <p:nvPr/>
        </p:nvSpPr>
        <p:spPr>
          <a:xfrm rot="1711991">
            <a:off x="3157072" y="4246356"/>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Oval 91">
            <a:extLst>
              <a:ext uri="{FF2B5EF4-FFF2-40B4-BE49-F238E27FC236}">
                <a16:creationId xmlns:a16="http://schemas.microsoft.com/office/drawing/2014/main" id="{A9D052C3-E15F-06BE-AEC6-6FE431E5A42E}"/>
              </a:ext>
            </a:extLst>
          </p:cNvPr>
          <p:cNvSpPr/>
          <p:nvPr/>
        </p:nvSpPr>
        <p:spPr>
          <a:xfrm rot="1711991">
            <a:off x="4020742" y="4295839"/>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 name="Group 1">
            <a:extLst>
              <a:ext uri="{FF2B5EF4-FFF2-40B4-BE49-F238E27FC236}">
                <a16:creationId xmlns:a16="http://schemas.microsoft.com/office/drawing/2014/main" id="{3FB526FA-B15D-B0B7-9081-B0513AF49B7E}"/>
              </a:ext>
            </a:extLst>
          </p:cNvPr>
          <p:cNvGrpSpPr/>
          <p:nvPr/>
        </p:nvGrpSpPr>
        <p:grpSpPr>
          <a:xfrm>
            <a:off x="7627494" y="1508986"/>
            <a:ext cx="4168645" cy="3406302"/>
            <a:chOff x="7743624" y="2120132"/>
            <a:chExt cx="4168648" cy="3406304"/>
          </a:xfrm>
        </p:grpSpPr>
        <p:sp>
          <p:nvSpPr>
            <p:cNvPr id="3" name="Triangle 40">
              <a:extLst>
                <a:ext uri="{FF2B5EF4-FFF2-40B4-BE49-F238E27FC236}">
                  <a16:creationId xmlns:a16="http://schemas.microsoft.com/office/drawing/2014/main" id="{9E19E44E-CAD5-247D-690C-306781E62D6C}"/>
                </a:ext>
              </a:extLst>
            </p:cNvPr>
            <p:cNvSpPr/>
            <p:nvPr/>
          </p:nvSpPr>
          <p:spPr>
            <a:xfrm rot="3600000">
              <a:off x="7810821" y="2606037"/>
              <a:ext cx="545051" cy="469871"/>
            </a:xfrm>
            <a:prstGeom prst="triangle">
              <a:avLst/>
            </a:prstGeom>
            <a:solidFill>
              <a:srgbClr val="002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144"/>
                </a:solidFill>
              </a:endParaRPr>
            </a:p>
          </p:txBody>
        </p:sp>
        <p:sp>
          <p:nvSpPr>
            <p:cNvPr id="4" name="Rectangle 3">
              <a:extLst>
                <a:ext uri="{FF2B5EF4-FFF2-40B4-BE49-F238E27FC236}">
                  <a16:creationId xmlns:a16="http://schemas.microsoft.com/office/drawing/2014/main" id="{A3525891-E41A-FD65-0641-26AB087C8B77}"/>
                </a:ext>
              </a:extLst>
            </p:cNvPr>
            <p:cNvSpPr/>
            <p:nvPr/>
          </p:nvSpPr>
          <p:spPr>
            <a:xfrm>
              <a:off x="8011267" y="2120132"/>
              <a:ext cx="3901005" cy="3406304"/>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spcBef>
                  <a:spcPts val="0"/>
                </a:spcBef>
                <a:spcAft>
                  <a:spcPts val="0"/>
                </a:spcAft>
                <a:buSzPts val="1200"/>
                <a:buFont typeface="Symbol" pitchFamily="2" charset="2"/>
                <a:buChar char=""/>
              </a:pPr>
              <a:endParaRPr lang="en-NZ" sz="1350">
                <a:solidFill>
                  <a:srgbClr val="002060"/>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endParaRPr lang="en-NZ" sz="1350">
                <a:solidFill>
                  <a:srgbClr val="002060"/>
                </a:solidFill>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endParaRPr lang="en-NZ" sz="1350">
                <a:solidFill>
                  <a:srgbClr val="002060"/>
                </a:solidFill>
                <a:effectLst/>
                <a:ea typeface="Times New Roman" panose="02020603050405020304" pitchFamily="18" charset="0"/>
                <a:cs typeface="Calibri" panose="020F0502020204030204" pitchFamily="34" charset="0"/>
              </a:endParaRPr>
            </a:p>
            <a:p>
              <a:pPr marR="0" lvl="0">
                <a:spcBef>
                  <a:spcPts val="0"/>
                </a:spcBef>
                <a:spcAft>
                  <a:spcPts val="0"/>
                </a:spcAft>
                <a:buSzPts val="1200"/>
              </a:pPr>
              <a:endParaRPr lang="en-NZ" sz="1350">
                <a:solidFill>
                  <a:srgbClr val="002060"/>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r>
                <a:rPr lang="en-NZ" sz="1350">
                  <a:solidFill>
                    <a:srgbClr val="002060"/>
                  </a:solidFill>
                  <a:effectLst/>
                  <a:ea typeface="Times New Roman" panose="02020603050405020304" pitchFamily="18" charset="0"/>
                  <a:cs typeface="Calibri" panose="020F0502020204030204" pitchFamily="34" charset="0"/>
                </a:rPr>
                <a:t>Funding and resource allocation concerns the financing of road safety interventions and related management functions on a sustainable basis, using a rational budgeting and programming process to allocate funding for the safety strategy, to achieve the desired focus on results.</a:t>
              </a:r>
              <a:endParaRPr lang="en-US" sz="1350">
                <a:solidFill>
                  <a:srgbClr val="002060"/>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a:solidFill>
                    <a:srgbClr val="002060"/>
                  </a:solidFill>
                  <a:effectLst/>
                  <a:ea typeface="Times New Roman" panose="02020603050405020304" pitchFamily="18" charset="0"/>
                  <a:cs typeface="Times New Roman" panose="02020603050405020304" pitchFamily="18" charset="0"/>
                </a:rPr>
                <a:t> </a:t>
              </a:r>
              <a:endParaRPr lang="en-US" sz="1350">
                <a:solidFill>
                  <a:srgbClr val="002060"/>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060"/>
                  </a:solidFill>
                  <a:effectLst/>
                  <a:ea typeface="Times New Roman" panose="02020603050405020304" pitchFamily="18" charset="0"/>
                  <a:cs typeface="Times New Roman" panose="02020603050405020304" pitchFamily="18" charset="0"/>
                </a:rPr>
                <a:t>Agency budgetary processes and funding levels?</a:t>
              </a:r>
            </a:p>
            <a:p>
              <a:pPr marR="0" lvl="0">
                <a:spcBef>
                  <a:spcPts val="0"/>
                </a:spcBef>
                <a:spcAft>
                  <a:spcPts val="0"/>
                </a:spcAft>
                <a:buSzPts val="1200"/>
              </a:pPr>
              <a:endParaRPr lang="en-NZ" sz="1350" i="1">
                <a:solidFill>
                  <a:srgbClr val="002060"/>
                </a:solidFill>
                <a:ea typeface="Times New Roman" panose="02020603050405020304" pitchFamily="18" charset="0"/>
                <a:cs typeface="Times New Roman" panose="02020603050405020304" pitchFamily="18" charset="0"/>
              </a:endParaRPr>
            </a:p>
            <a:p>
              <a:pPr marL="342900" indent="-342900">
                <a:buSzPts val="1200"/>
                <a:buFont typeface="Symbol" pitchFamily="2" charset="2"/>
                <a:buChar char=""/>
              </a:pPr>
              <a:r>
                <a:rPr lang="en-AU" sz="1350" i="1">
                  <a:solidFill>
                    <a:schemeClr val="tx2">
                      <a:lumMod val="90000"/>
                      <a:lumOff val="10000"/>
                    </a:schemeClr>
                  </a:solidFill>
                  <a:ea typeface="Times New Roman" panose="02020603050405020304" pitchFamily="18" charset="0"/>
                  <a:cs typeface="Times New Roman" panose="02020603050405020304" pitchFamily="18" charset="0"/>
                </a:rPr>
                <a:t>Related s</a:t>
              </a:r>
              <a:r>
                <a:rPr lang="en-AU" sz="1350" i="1">
                  <a:solidFill>
                    <a:schemeClr val="tx2">
                      <a:lumMod val="90000"/>
                      <a:lumOff val="10000"/>
                    </a:schemeClr>
                  </a:solidFill>
                  <a:effectLst/>
                  <a:ea typeface="Times New Roman" panose="02020603050405020304" pitchFamily="18" charset="0"/>
                  <a:cs typeface="Times New Roman" panose="02020603050405020304" pitchFamily="18" charset="0"/>
                </a:rPr>
                <a:t>taff numbers and skillsets?</a:t>
              </a:r>
              <a:endParaRPr lang="en-US" sz="1350" i="1">
                <a:solidFill>
                  <a:schemeClr val="tx2">
                    <a:lumMod val="90000"/>
                    <a:lumOff val="10000"/>
                  </a:schemeClr>
                </a:solidFill>
                <a:effectLst/>
                <a:ea typeface="Times New Roman" panose="02020603050405020304" pitchFamily="18" charset="0"/>
                <a:cs typeface="Times New Roman" panose="02020603050405020304" pitchFamily="18" charset="0"/>
              </a:endParaRPr>
            </a:p>
            <a:p>
              <a:pPr marR="0" lvl="0">
                <a:spcBef>
                  <a:spcPts val="0"/>
                </a:spcBef>
                <a:spcAft>
                  <a:spcPts val="0"/>
                </a:spcAft>
                <a:buSzPts val="1200"/>
              </a:pPr>
              <a:endParaRPr lang="en-US" sz="1350" i="1">
                <a:solidFill>
                  <a:srgbClr val="002060"/>
                </a:solidFill>
                <a:effectLst/>
                <a:ea typeface="Times New Roman" panose="02020603050405020304" pitchFamily="18" charset="0"/>
                <a:cs typeface="Times New Roman" panose="02020603050405020304" pitchFamily="18" charset="0"/>
              </a:endParaRPr>
            </a:p>
            <a:p>
              <a:endParaRPr lang="en-US" sz="1350">
                <a:solidFill>
                  <a:srgbClr val="002060"/>
                </a:solidFill>
              </a:endParaRPr>
            </a:p>
          </p:txBody>
        </p:sp>
        <p:sp>
          <p:nvSpPr>
            <p:cNvPr id="6" name="Rectangle 5">
              <a:extLst>
                <a:ext uri="{FF2B5EF4-FFF2-40B4-BE49-F238E27FC236}">
                  <a16:creationId xmlns:a16="http://schemas.microsoft.com/office/drawing/2014/main" id="{168330FA-6148-72CD-C837-381FE09B2D51}"/>
                </a:ext>
              </a:extLst>
            </p:cNvPr>
            <p:cNvSpPr/>
            <p:nvPr/>
          </p:nvSpPr>
          <p:spPr>
            <a:xfrm>
              <a:off x="7743624" y="2202120"/>
              <a:ext cx="3975134" cy="524505"/>
            </a:xfrm>
            <a:prstGeom prst="rect">
              <a:avLst/>
            </a:prstGeom>
            <a:solidFill>
              <a:srgbClr val="002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solidFill>
                    <a:schemeClr val="bg1"/>
                  </a:solidFill>
                  <a:effectLst/>
                </a:rPr>
                <a:t>Funding and Resource Allocation</a:t>
              </a:r>
              <a:endParaRPr lang="en-US" sz="1600" b="1">
                <a:solidFill>
                  <a:schemeClr val="bg1"/>
                </a:solidFill>
              </a:endParaRPr>
            </a:p>
          </p:txBody>
        </p:sp>
      </p:grpSp>
    </p:spTree>
    <p:extLst>
      <p:ext uri="{BB962C8B-B14F-4D97-AF65-F5344CB8AC3E}">
        <p14:creationId xmlns:p14="http://schemas.microsoft.com/office/powerpoint/2010/main" val="45892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3: How are agency interventions being managed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33" name="Group 32">
            <a:extLst>
              <a:ext uri="{FF2B5EF4-FFF2-40B4-BE49-F238E27FC236}">
                <a16:creationId xmlns:a16="http://schemas.microsoft.com/office/drawing/2014/main" id="{082FA05B-2BED-D6D5-3A6B-AF5B447DFBEA}"/>
              </a:ext>
            </a:extLst>
          </p:cNvPr>
          <p:cNvGrpSpPr/>
          <p:nvPr/>
        </p:nvGrpSpPr>
        <p:grpSpPr>
          <a:xfrm>
            <a:off x="79687" y="990412"/>
            <a:ext cx="7897437" cy="4690119"/>
            <a:chOff x="463742" y="1183870"/>
            <a:chExt cx="8046519" cy="5263875"/>
          </a:xfrm>
        </p:grpSpPr>
        <p:grpSp>
          <p:nvGrpSpPr>
            <p:cNvPr id="34" name="Group 33">
              <a:extLst>
                <a:ext uri="{FF2B5EF4-FFF2-40B4-BE49-F238E27FC236}">
                  <a16:creationId xmlns:a16="http://schemas.microsoft.com/office/drawing/2014/main" id="{06EB11D8-9CDB-6ECC-3FAE-CF42A10ACFDA}"/>
                </a:ext>
              </a:extLst>
            </p:cNvPr>
            <p:cNvGrpSpPr/>
            <p:nvPr/>
          </p:nvGrpSpPr>
          <p:grpSpPr>
            <a:xfrm>
              <a:off x="463742" y="1183870"/>
              <a:ext cx="8046519" cy="5215404"/>
              <a:chOff x="672289" y="1586713"/>
              <a:chExt cx="6874890" cy="4456005"/>
            </a:xfrm>
          </p:grpSpPr>
          <p:sp>
            <p:nvSpPr>
              <p:cNvPr id="55" name="Freeform 15">
                <a:extLst>
                  <a:ext uri="{FF2B5EF4-FFF2-40B4-BE49-F238E27FC236}">
                    <a16:creationId xmlns:a16="http://schemas.microsoft.com/office/drawing/2014/main" id="{B188D0D8-44DD-B6DF-2876-1666328C7F0B}"/>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56" name="Freeform 16">
                <a:extLst>
                  <a:ext uri="{FF2B5EF4-FFF2-40B4-BE49-F238E27FC236}">
                    <a16:creationId xmlns:a16="http://schemas.microsoft.com/office/drawing/2014/main" id="{1B8B1CB6-0260-32B5-F6D9-9AC939E0AF73}"/>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57" name="Freeform 17">
                <a:extLst>
                  <a:ext uri="{FF2B5EF4-FFF2-40B4-BE49-F238E27FC236}">
                    <a16:creationId xmlns:a16="http://schemas.microsoft.com/office/drawing/2014/main" id="{F524AF25-6CA5-1F3A-E77D-B0FE7A989B93}"/>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58" name="Straight Connector 57">
                <a:extLst>
                  <a:ext uri="{FF2B5EF4-FFF2-40B4-BE49-F238E27FC236}">
                    <a16:creationId xmlns:a16="http://schemas.microsoft.com/office/drawing/2014/main" id="{2405F540-97B7-73D5-2E60-B44792B52B8A}"/>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7BF0F85-7A6C-2A2D-5A3D-C3FF62BA9D9B}"/>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3FD3D13-BE6D-387B-9B12-CCB02A4F8FCA}"/>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DECB82D-094B-8997-2764-91BF653BB627}"/>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62" name="Freeform 22">
                <a:extLst>
                  <a:ext uri="{FF2B5EF4-FFF2-40B4-BE49-F238E27FC236}">
                    <a16:creationId xmlns:a16="http://schemas.microsoft.com/office/drawing/2014/main" id="{68B757DE-A3F7-C22A-F130-81633983E01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3" name="Freeform 23">
                <a:extLst>
                  <a:ext uri="{FF2B5EF4-FFF2-40B4-BE49-F238E27FC236}">
                    <a16:creationId xmlns:a16="http://schemas.microsoft.com/office/drawing/2014/main" id="{285B26A5-3C5B-35A6-FFE7-CB70B250106F}"/>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24">
                <a:extLst>
                  <a:ext uri="{FF2B5EF4-FFF2-40B4-BE49-F238E27FC236}">
                    <a16:creationId xmlns:a16="http://schemas.microsoft.com/office/drawing/2014/main" id="{3AC69554-4C67-5D06-019E-B6C1C1373ABA}"/>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25">
                <a:extLst>
                  <a:ext uri="{FF2B5EF4-FFF2-40B4-BE49-F238E27FC236}">
                    <a16:creationId xmlns:a16="http://schemas.microsoft.com/office/drawing/2014/main" id="{05E29637-C126-A55D-1424-257DA52DED27}"/>
                  </a:ext>
                </a:extLst>
              </p:cNvPr>
              <p:cNvSpPr/>
              <p:nvPr/>
            </p:nvSpPr>
            <p:spPr>
              <a:xfrm flipV="1">
                <a:off x="2423480" y="4700965"/>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cxnSp>
            <p:nvCxnSpPr>
              <p:cNvPr id="66" name="Straight Connector 65">
                <a:extLst>
                  <a:ext uri="{FF2B5EF4-FFF2-40B4-BE49-F238E27FC236}">
                    <a16:creationId xmlns:a16="http://schemas.microsoft.com/office/drawing/2014/main" id="{EF7586E0-B547-02E2-417F-43DD6FDBD82F}"/>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9BF5C17-5862-6D05-2E31-6B013EA53DA3}"/>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3D19A49-BAF5-7CBC-630F-A74506E76BC5}"/>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E2353EF-EBA5-5E27-07F6-E8C79F5F1A15}"/>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210787D-2002-285F-131E-1D6BDF55AB7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DD6FB33-5C28-3905-DF55-7654CE68A38D}"/>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AE51A1E-4F51-3E20-4798-40D3A7D03BB5}"/>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B6DAF74-07CD-18B7-38BA-BFD616B3221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1C0D70B-A893-DFE3-5AEA-9152F3DBEE5F}"/>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DB0905E-60E3-7D6D-5AAF-7A71E56CF057}"/>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A90475-3B74-9D03-AEE5-39BB2E8AE7A1}"/>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FD3567-28D3-2D40-E7CC-8C10FAB51D6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0EFAFF26-AE73-EE57-A34C-7EC3E6F1B7FA}"/>
                </a:ext>
              </a:extLst>
            </p:cNvPr>
            <p:cNvSpPr txBox="1"/>
            <p:nvPr/>
          </p:nvSpPr>
          <p:spPr>
            <a:xfrm>
              <a:off x="5107938" y="1540425"/>
              <a:ext cx="725837" cy="518142"/>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36" name="TextBox 35">
              <a:extLst>
                <a:ext uri="{FF2B5EF4-FFF2-40B4-BE49-F238E27FC236}">
                  <a16:creationId xmlns:a16="http://schemas.microsoft.com/office/drawing/2014/main" id="{042CB1B5-529A-F69F-D298-4980550D0721}"/>
                </a:ext>
              </a:extLst>
            </p:cNvPr>
            <p:cNvSpPr txBox="1"/>
            <p:nvPr/>
          </p:nvSpPr>
          <p:spPr>
            <a:xfrm>
              <a:off x="4886084" y="2011543"/>
              <a:ext cx="1169544" cy="518142"/>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38" name="TextBox 37">
              <a:extLst>
                <a:ext uri="{FF2B5EF4-FFF2-40B4-BE49-F238E27FC236}">
                  <a16:creationId xmlns:a16="http://schemas.microsoft.com/office/drawing/2014/main" id="{F6418411-D3BA-9567-F41A-D2D53A03B860}"/>
                </a:ext>
              </a:extLst>
            </p:cNvPr>
            <p:cNvSpPr txBox="1"/>
            <p:nvPr/>
          </p:nvSpPr>
          <p:spPr>
            <a:xfrm>
              <a:off x="4803695" y="2453073"/>
              <a:ext cx="1334323" cy="518142"/>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39" name="TextBox 38">
              <a:extLst>
                <a:ext uri="{FF2B5EF4-FFF2-40B4-BE49-F238E27FC236}">
                  <a16:creationId xmlns:a16="http://schemas.microsoft.com/office/drawing/2014/main" id="{82D48741-74E2-CDE9-44E3-68A1615A047B}"/>
                </a:ext>
              </a:extLst>
            </p:cNvPr>
            <p:cNvSpPr txBox="1"/>
            <p:nvPr/>
          </p:nvSpPr>
          <p:spPr>
            <a:xfrm>
              <a:off x="4803695" y="2912315"/>
              <a:ext cx="1334323" cy="310885"/>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47" name="TextBox 46">
              <a:extLst>
                <a:ext uri="{FF2B5EF4-FFF2-40B4-BE49-F238E27FC236}">
                  <a16:creationId xmlns:a16="http://schemas.microsoft.com/office/drawing/2014/main" id="{29DF59B5-14BF-45BE-2AAB-53805549A867}"/>
                </a:ext>
              </a:extLst>
            </p:cNvPr>
            <p:cNvSpPr txBox="1"/>
            <p:nvPr/>
          </p:nvSpPr>
          <p:spPr>
            <a:xfrm>
              <a:off x="4671859" y="3203241"/>
              <a:ext cx="1883336" cy="345428"/>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48" name="TextBox 47">
              <a:extLst>
                <a:ext uri="{FF2B5EF4-FFF2-40B4-BE49-F238E27FC236}">
                  <a16:creationId xmlns:a16="http://schemas.microsoft.com/office/drawing/2014/main" id="{6EFA1EF3-F0C8-ABED-0260-ED66B879E2BC}"/>
                </a:ext>
              </a:extLst>
            </p:cNvPr>
            <p:cNvSpPr txBox="1"/>
            <p:nvPr/>
          </p:nvSpPr>
          <p:spPr>
            <a:xfrm>
              <a:off x="4415516" y="4771540"/>
              <a:ext cx="2134258" cy="345428"/>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sp>
          <p:nvSpPr>
            <p:cNvPr id="49" name="TextBox 48">
              <a:extLst>
                <a:ext uri="{FF2B5EF4-FFF2-40B4-BE49-F238E27FC236}">
                  <a16:creationId xmlns:a16="http://schemas.microsoft.com/office/drawing/2014/main" id="{6F108277-079E-EB57-9790-F575A9274023}"/>
                </a:ext>
              </a:extLst>
            </p:cNvPr>
            <p:cNvSpPr txBox="1"/>
            <p:nvPr/>
          </p:nvSpPr>
          <p:spPr>
            <a:xfrm rot="18009739">
              <a:off x="2519765" y="5617716"/>
              <a:ext cx="1377831" cy="282228"/>
            </a:xfrm>
            <a:prstGeom prst="rect">
              <a:avLst/>
            </a:prstGeom>
            <a:noFill/>
          </p:spPr>
          <p:txBody>
            <a:bodyPr wrap="square" rtlCol="0">
              <a:spAutoFit/>
            </a:bodyPr>
            <a:lstStyle/>
            <a:p>
              <a:pPr algn="ctr"/>
              <a:r>
                <a:rPr lang="en-US" sz="1200">
                  <a:solidFill>
                    <a:schemeClr val="bg1"/>
                  </a:solidFill>
                  <a:effectLst/>
                </a:rPr>
                <a:t>Coordination</a:t>
              </a:r>
              <a:endParaRPr lang="en-US" sz="1200">
                <a:solidFill>
                  <a:schemeClr val="bg1"/>
                </a:solidFill>
              </a:endParaRPr>
            </a:p>
          </p:txBody>
        </p:sp>
        <p:sp>
          <p:nvSpPr>
            <p:cNvPr id="50" name="TextBox 49">
              <a:extLst>
                <a:ext uri="{FF2B5EF4-FFF2-40B4-BE49-F238E27FC236}">
                  <a16:creationId xmlns:a16="http://schemas.microsoft.com/office/drawing/2014/main" id="{803C5FE9-9595-AF6B-28EC-49CDC73F5CE8}"/>
                </a:ext>
              </a:extLst>
            </p:cNvPr>
            <p:cNvSpPr txBox="1"/>
            <p:nvPr/>
          </p:nvSpPr>
          <p:spPr>
            <a:xfrm rot="18009739">
              <a:off x="3227830" y="5617714"/>
              <a:ext cx="1377831" cy="282228"/>
            </a:xfrm>
            <a:prstGeom prst="rect">
              <a:avLst/>
            </a:prstGeom>
            <a:noFill/>
          </p:spPr>
          <p:txBody>
            <a:bodyPr wrap="square" rtlCol="0">
              <a:spAutoFit/>
            </a:bodyPr>
            <a:lstStyle/>
            <a:p>
              <a:pPr algn="ctr"/>
              <a:r>
                <a:rPr lang="en-US" sz="1200">
                  <a:solidFill>
                    <a:schemeClr val="bg1"/>
                  </a:solidFill>
                  <a:effectLst/>
                </a:rPr>
                <a:t>Legislation</a:t>
              </a:r>
              <a:endParaRPr lang="en-US" sz="1200">
                <a:solidFill>
                  <a:schemeClr val="bg1"/>
                </a:solidFill>
              </a:endParaRPr>
            </a:p>
          </p:txBody>
        </p:sp>
        <p:sp>
          <p:nvSpPr>
            <p:cNvPr id="51" name="TextBox 50">
              <a:extLst>
                <a:ext uri="{FF2B5EF4-FFF2-40B4-BE49-F238E27FC236}">
                  <a16:creationId xmlns:a16="http://schemas.microsoft.com/office/drawing/2014/main" id="{B3F30C50-B2CC-ADBA-4791-45953D44073E}"/>
                </a:ext>
              </a:extLst>
            </p:cNvPr>
            <p:cNvSpPr txBox="1"/>
            <p:nvPr/>
          </p:nvSpPr>
          <p:spPr>
            <a:xfrm rot="18009739">
              <a:off x="4136008" y="5429562"/>
              <a:ext cx="1377831" cy="658532"/>
            </a:xfrm>
            <a:prstGeom prst="rect">
              <a:avLst/>
            </a:prstGeom>
            <a:noFill/>
          </p:spPr>
          <p:txBody>
            <a:bodyPr wrap="square" rtlCol="0">
              <a:spAutoFit/>
            </a:bodyPr>
            <a:lstStyle/>
            <a:p>
              <a:pPr algn="ctr"/>
              <a:r>
                <a:rPr lang="en-US" sz="1200">
                  <a:solidFill>
                    <a:schemeClr val="bg1"/>
                  </a:solidFill>
                  <a:effectLst/>
                </a:rPr>
                <a:t>Funding and resource allocation</a:t>
              </a:r>
              <a:endParaRPr lang="en-US" sz="1200">
                <a:solidFill>
                  <a:schemeClr val="bg1"/>
                </a:solidFill>
              </a:endParaRPr>
            </a:p>
          </p:txBody>
        </p:sp>
        <p:sp>
          <p:nvSpPr>
            <p:cNvPr id="52" name="TextBox 51">
              <a:extLst>
                <a:ext uri="{FF2B5EF4-FFF2-40B4-BE49-F238E27FC236}">
                  <a16:creationId xmlns:a16="http://schemas.microsoft.com/office/drawing/2014/main" id="{3B7DA8A6-6B03-6B9F-3782-8E27E9907BE1}"/>
                </a:ext>
              </a:extLst>
            </p:cNvPr>
            <p:cNvSpPr txBox="1"/>
            <p:nvPr/>
          </p:nvSpPr>
          <p:spPr>
            <a:xfrm rot="18009739">
              <a:off x="5054400" y="5611472"/>
              <a:ext cx="1351884" cy="282228"/>
            </a:xfrm>
            <a:prstGeom prst="rect">
              <a:avLst/>
            </a:prstGeom>
            <a:noFill/>
          </p:spPr>
          <p:txBody>
            <a:bodyPr wrap="square" rtlCol="0">
              <a:spAutoFit/>
            </a:bodyPr>
            <a:lstStyle/>
            <a:p>
              <a:pPr algn="ctr"/>
              <a:r>
                <a:rPr lang="en-US" sz="1200">
                  <a:solidFill>
                    <a:schemeClr val="bg1"/>
                  </a:solidFill>
                  <a:effectLst/>
                </a:rPr>
                <a:t>Promotion</a:t>
              </a:r>
              <a:endParaRPr lang="en-US" sz="1200">
                <a:solidFill>
                  <a:schemeClr val="bg1"/>
                </a:solidFill>
              </a:endParaRPr>
            </a:p>
          </p:txBody>
        </p:sp>
      </p:grpSp>
      <p:sp>
        <p:nvSpPr>
          <p:cNvPr id="86" name="TextBox 85">
            <a:extLst>
              <a:ext uri="{FF2B5EF4-FFF2-40B4-BE49-F238E27FC236}">
                <a16:creationId xmlns:a16="http://schemas.microsoft.com/office/drawing/2014/main" id="{654C0C50-BDE2-40F6-B16B-578E2A9E43F3}"/>
              </a:ext>
            </a:extLst>
          </p:cNvPr>
          <p:cNvSpPr txBox="1"/>
          <p:nvPr/>
        </p:nvSpPr>
        <p:spPr>
          <a:xfrm>
            <a:off x="3426830" y="3238996"/>
            <a:ext cx="1031577"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7" name="TextBox 86">
            <a:extLst>
              <a:ext uri="{FF2B5EF4-FFF2-40B4-BE49-F238E27FC236}">
                <a16:creationId xmlns:a16="http://schemas.microsoft.com/office/drawing/2014/main" id="{1DFA894E-3B04-02AC-5415-E89EB4156F88}"/>
              </a:ext>
            </a:extLst>
          </p:cNvPr>
          <p:cNvSpPr txBox="1"/>
          <p:nvPr/>
        </p:nvSpPr>
        <p:spPr>
          <a:xfrm>
            <a:off x="4512927" y="3269752"/>
            <a:ext cx="1031577" cy="830997"/>
          </a:xfrm>
          <a:prstGeom prst="rect">
            <a:avLst/>
          </a:prstGeom>
          <a:noFill/>
        </p:spPr>
        <p:txBody>
          <a:bodyPr wrap="square" rtlCol="0">
            <a:spAutoFit/>
          </a:bodyPr>
          <a:lstStyle/>
          <a:p>
            <a:pPr algn="ctr"/>
            <a:r>
              <a:rPr lang="en-US" sz="1200">
                <a:solidFill>
                  <a:schemeClr val="bg1"/>
                </a:solidFill>
                <a:effectLst/>
              </a:rPr>
              <a:t>Entry/exit of vehicles, drivers and operators</a:t>
            </a:r>
            <a:endParaRPr lang="en-US" sz="1200">
              <a:solidFill>
                <a:schemeClr val="bg1"/>
              </a:solidFill>
            </a:endParaRPr>
          </a:p>
        </p:txBody>
      </p:sp>
      <p:sp>
        <p:nvSpPr>
          <p:cNvPr id="89" name="TextBox 88">
            <a:extLst>
              <a:ext uri="{FF2B5EF4-FFF2-40B4-BE49-F238E27FC236}">
                <a16:creationId xmlns:a16="http://schemas.microsoft.com/office/drawing/2014/main" id="{B2AB73DE-B5DA-9878-9241-9155555DF90E}"/>
              </a:ext>
            </a:extLst>
          </p:cNvPr>
          <p:cNvSpPr txBox="1"/>
          <p:nvPr/>
        </p:nvSpPr>
        <p:spPr>
          <a:xfrm>
            <a:off x="5447223" y="3290602"/>
            <a:ext cx="1200275" cy="830997"/>
          </a:xfrm>
          <a:prstGeom prst="rect">
            <a:avLst/>
          </a:prstGeom>
          <a:noFill/>
        </p:spPr>
        <p:txBody>
          <a:bodyPr wrap="square" rtlCol="0">
            <a:spAutoFit/>
          </a:bodyPr>
          <a:lstStyle/>
          <a:p>
            <a:pPr algn="ctr"/>
            <a:r>
              <a:rPr lang="en-US" sz="1200">
                <a:solidFill>
                  <a:schemeClr val="bg1"/>
                </a:solidFill>
                <a:effectLst/>
              </a:rPr>
              <a:t>Recovery and rehabilitation of crash victims</a:t>
            </a:r>
            <a:endParaRPr lang="en-US" sz="1200">
              <a:solidFill>
                <a:schemeClr val="bg1"/>
              </a:solidFill>
            </a:endParaRPr>
          </a:p>
        </p:txBody>
      </p:sp>
      <p:sp>
        <p:nvSpPr>
          <p:cNvPr id="90" name="Oval 89">
            <a:extLst>
              <a:ext uri="{FF2B5EF4-FFF2-40B4-BE49-F238E27FC236}">
                <a16:creationId xmlns:a16="http://schemas.microsoft.com/office/drawing/2014/main" id="{860BDAF5-0ACA-C812-307C-2B075FA68BB9}"/>
              </a:ext>
            </a:extLst>
          </p:cNvPr>
          <p:cNvSpPr/>
          <p:nvPr/>
        </p:nvSpPr>
        <p:spPr>
          <a:xfrm rot="1711991">
            <a:off x="2455565" y="4259480"/>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Oval 90">
            <a:extLst>
              <a:ext uri="{FF2B5EF4-FFF2-40B4-BE49-F238E27FC236}">
                <a16:creationId xmlns:a16="http://schemas.microsoft.com/office/drawing/2014/main" id="{FF257F63-698F-7947-4A5D-D100D938CA9E}"/>
              </a:ext>
            </a:extLst>
          </p:cNvPr>
          <p:cNvSpPr/>
          <p:nvPr/>
        </p:nvSpPr>
        <p:spPr>
          <a:xfrm rot="1711991">
            <a:off x="3157072" y="4246356"/>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Oval 91">
            <a:extLst>
              <a:ext uri="{FF2B5EF4-FFF2-40B4-BE49-F238E27FC236}">
                <a16:creationId xmlns:a16="http://schemas.microsoft.com/office/drawing/2014/main" id="{A9D052C3-E15F-06BE-AEC6-6FE431E5A42E}"/>
              </a:ext>
            </a:extLst>
          </p:cNvPr>
          <p:cNvSpPr/>
          <p:nvPr/>
        </p:nvSpPr>
        <p:spPr>
          <a:xfrm rot="1711991">
            <a:off x="4020742" y="4295839"/>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Oval 92">
            <a:extLst>
              <a:ext uri="{FF2B5EF4-FFF2-40B4-BE49-F238E27FC236}">
                <a16:creationId xmlns:a16="http://schemas.microsoft.com/office/drawing/2014/main" id="{DB39BF5F-3533-35C9-F17E-C8CF7E2A9DC3}"/>
              </a:ext>
            </a:extLst>
          </p:cNvPr>
          <p:cNvSpPr/>
          <p:nvPr/>
        </p:nvSpPr>
        <p:spPr>
          <a:xfrm rot="1711991">
            <a:off x="4952260" y="4131551"/>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 name="Group 1">
            <a:extLst>
              <a:ext uri="{FF2B5EF4-FFF2-40B4-BE49-F238E27FC236}">
                <a16:creationId xmlns:a16="http://schemas.microsoft.com/office/drawing/2014/main" id="{688FBD63-4212-26DC-82B6-52C86DB6F3B0}"/>
              </a:ext>
            </a:extLst>
          </p:cNvPr>
          <p:cNvGrpSpPr/>
          <p:nvPr/>
        </p:nvGrpSpPr>
        <p:grpSpPr>
          <a:xfrm>
            <a:off x="7688245" y="1586990"/>
            <a:ext cx="4168645" cy="3020921"/>
            <a:chOff x="7743624" y="2120132"/>
            <a:chExt cx="4168648" cy="3020923"/>
          </a:xfrm>
        </p:grpSpPr>
        <p:sp>
          <p:nvSpPr>
            <p:cNvPr id="3" name="Triangle 41">
              <a:extLst>
                <a:ext uri="{FF2B5EF4-FFF2-40B4-BE49-F238E27FC236}">
                  <a16:creationId xmlns:a16="http://schemas.microsoft.com/office/drawing/2014/main" id="{75F431E2-AA11-D5DA-5706-1D57EB119033}"/>
                </a:ext>
              </a:extLst>
            </p:cNvPr>
            <p:cNvSpPr/>
            <p:nvPr/>
          </p:nvSpPr>
          <p:spPr>
            <a:xfrm rot="3600000">
              <a:off x="7810821" y="2606036"/>
              <a:ext cx="545051" cy="469871"/>
            </a:xfrm>
            <a:prstGeom prst="triangle">
              <a:avLst/>
            </a:prstGeom>
            <a:solidFill>
              <a:srgbClr val="002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144"/>
                </a:solidFill>
              </a:endParaRPr>
            </a:p>
          </p:txBody>
        </p:sp>
        <p:sp>
          <p:nvSpPr>
            <p:cNvPr id="4" name="Rectangle 3">
              <a:extLst>
                <a:ext uri="{FF2B5EF4-FFF2-40B4-BE49-F238E27FC236}">
                  <a16:creationId xmlns:a16="http://schemas.microsoft.com/office/drawing/2014/main" id="{1A962EC3-2F97-07ED-761E-246FB0CF0FBC}"/>
                </a:ext>
              </a:extLst>
            </p:cNvPr>
            <p:cNvSpPr/>
            <p:nvPr/>
          </p:nvSpPr>
          <p:spPr>
            <a:xfrm>
              <a:off x="8011267" y="2120132"/>
              <a:ext cx="3901005" cy="3020923"/>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R="0" lvl="0">
                <a:spcBef>
                  <a:spcPts val="0"/>
                </a:spcBef>
                <a:spcAft>
                  <a:spcPts val="0"/>
                </a:spcAft>
                <a:buSzPts val="1200"/>
              </a:pPr>
              <a:endParaRPr lang="en-NZ" sz="1350">
                <a:solidFill>
                  <a:srgbClr val="002060"/>
                </a:solidFill>
                <a:ea typeface="Times New Roman" panose="02020603050405020304" pitchFamily="18" charset="0"/>
                <a:cs typeface="Calibri" panose="020F0502020204030204" pitchFamily="34" charset="0"/>
              </a:endParaRPr>
            </a:p>
            <a:p>
              <a:pPr marR="0" lvl="0">
                <a:spcBef>
                  <a:spcPts val="0"/>
                </a:spcBef>
                <a:spcAft>
                  <a:spcPts val="0"/>
                </a:spcAft>
                <a:buSzPts val="1200"/>
              </a:pPr>
              <a:endParaRPr lang="en-NZ" sz="1350">
                <a:solidFill>
                  <a:srgbClr val="002060"/>
                </a:solidFill>
                <a:ea typeface="Times New Roman" panose="02020603050405020304" pitchFamily="18" charset="0"/>
                <a:cs typeface="Calibri" panose="020F0502020204030204" pitchFamily="34" charset="0"/>
              </a:endParaRPr>
            </a:p>
            <a:p>
              <a:pPr marR="0" lvl="0">
                <a:spcBef>
                  <a:spcPts val="0"/>
                </a:spcBef>
                <a:spcAft>
                  <a:spcPts val="0"/>
                </a:spcAft>
                <a:buSzPts val="1200"/>
              </a:pPr>
              <a:endParaRPr lang="en-NZ" sz="1350">
                <a:solidFill>
                  <a:srgbClr val="002060"/>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r>
                <a:rPr lang="en-NZ" sz="1350">
                  <a:solidFill>
                    <a:srgbClr val="002060"/>
                  </a:solidFill>
                  <a:effectLst/>
                  <a:ea typeface="Times New Roman" panose="02020603050405020304" pitchFamily="18" charset="0"/>
                  <a:cs typeface="Calibri" panose="020F0502020204030204" pitchFamily="34" charset="0"/>
                </a:rPr>
                <a:t>Promotion</a:t>
              </a:r>
              <a:r>
                <a:rPr lang="en-NZ" sz="1350" b="1" i="1">
                  <a:solidFill>
                    <a:srgbClr val="002060"/>
                  </a:solidFill>
                  <a:effectLst/>
                  <a:ea typeface="Times New Roman" panose="02020603050405020304" pitchFamily="18" charset="0"/>
                  <a:cs typeface="Calibri" panose="020F0502020204030204" pitchFamily="34" charset="0"/>
                </a:rPr>
                <a:t> </a:t>
              </a:r>
              <a:r>
                <a:rPr lang="en-NZ" sz="1350">
                  <a:solidFill>
                    <a:srgbClr val="002060"/>
                  </a:solidFill>
                  <a:effectLst/>
                  <a:ea typeface="Times New Roman" panose="02020603050405020304" pitchFamily="18" charset="0"/>
                  <a:cs typeface="Calibri" panose="020F0502020204030204" pitchFamily="34" charset="0"/>
                </a:rPr>
                <a:t>concerns the sustained, countrywide communication of the need to improve road safety as a core priority for government and society, to support the delivery of the interventions required to achieve the desired focus on results.</a:t>
              </a:r>
              <a:endParaRPr lang="en-US" sz="1350">
                <a:solidFill>
                  <a:srgbClr val="002060"/>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060"/>
                  </a:solidFill>
                  <a:effectLst/>
                  <a:ea typeface="Times New Roman" panose="02020603050405020304" pitchFamily="18" charset="0"/>
                  <a:cs typeface="Times New Roman" panose="02020603050405020304" pitchFamily="18" charset="0"/>
                </a:rPr>
                <a:t> </a:t>
              </a:r>
              <a:endParaRPr lang="en-US" sz="1350" i="1">
                <a:solidFill>
                  <a:srgbClr val="002060"/>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060"/>
                  </a:solidFill>
                  <a:effectLst/>
                  <a:ea typeface="Times New Roman" panose="02020603050405020304" pitchFamily="18" charset="0"/>
                  <a:cs typeface="Times New Roman" panose="02020603050405020304" pitchFamily="18" charset="0"/>
                </a:rPr>
                <a:t>Agency promotional measures?</a:t>
              </a:r>
            </a:p>
            <a:p>
              <a:pPr marR="0" lvl="0">
                <a:spcBef>
                  <a:spcPts val="0"/>
                </a:spcBef>
                <a:spcAft>
                  <a:spcPts val="0"/>
                </a:spcAft>
                <a:buSzPts val="1200"/>
              </a:pPr>
              <a:endParaRPr lang="en-NZ" sz="1350" i="1">
                <a:solidFill>
                  <a:srgbClr val="002060"/>
                </a:solidFill>
                <a:ea typeface="Times New Roman" panose="02020603050405020304" pitchFamily="18" charset="0"/>
                <a:cs typeface="Times New Roman" panose="02020603050405020304" pitchFamily="18" charset="0"/>
              </a:endParaRPr>
            </a:p>
            <a:p>
              <a:pPr marL="342900" indent="-342900">
                <a:buSzPts val="1200"/>
                <a:buFont typeface="Symbol" pitchFamily="2" charset="2"/>
                <a:buChar char=""/>
              </a:pPr>
              <a:r>
                <a:rPr lang="en-AU" sz="1350" i="1">
                  <a:solidFill>
                    <a:schemeClr val="tx2">
                      <a:lumMod val="90000"/>
                      <a:lumOff val="10000"/>
                    </a:schemeClr>
                  </a:solidFill>
                  <a:ea typeface="Times New Roman" panose="02020603050405020304" pitchFamily="18" charset="0"/>
                  <a:cs typeface="Times New Roman" panose="02020603050405020304" pitchFamily="18" charset="0"/>
                </a:rPr>
                <a:t>Related s</a:t>
              </a:r>
              <a:r>
                <a:rPr lang="en-AU" sz="1350" i="1">
                  <a:solidFill>
                    <a:schemeClr val="tx2">
                      <a:lumMod val="90000"/>
                      <a:lumOff val="10000"/>
                    </a:schemeClr>
                  </a:solidFill>
                  <a:effectLst/>
                  <a:ea typeface="Times New Roman" panose="02020603050405020304" pitchFamily="18" charset="0"/>
                  <a:cs typeface="Times New Roman" panose="02020603050405020304" pitchFamily="18" charset="0"/>
                </a:rPr>
                <a:t>taff numbers and skillsets?</a:t>
              </a:r>
              <a:endParaRPr lang="en-US" sz="1350" i="1">
                <a:solidFill>
                  <a:srgbClr val="002060"/>
                </a:solidFill>
                <a:effectLst/>
                <a:ea typeface="Times New Roman" panose="02020603050405020304" pitchFamily="18" charset="0"/>
                <a:cs typeface="Times New Roman" panose="02020603050405020304" pitchFamily="18" charset="0"/>
              </a:endParaRPr>
            </a:p>
            <a:p>
              <a:endParaRPr lang="en-US" sz="1350">
                <a:solidFill>
                  <a:srgbClr val="002060"/>
                </a:solidFill>
              </a:endParaRPr>
            </a:p>
          </p:txBody>
        </p:sp>
        <p:sp>
          <p:nvSpPr>
            <p:cNvPr id="6" name="Rectangle 5">
              <a:extLst>
                <a:ext uri="{FF2B5EF4-FFF2-40B4-BE49-F238E27FC236}">
                  <a16:creationId xmlns:a16="http://schemas.microsoft.com/office/drawing/2014/main" id="{87EE83D2-F839-E18B-C649-594CC2B287E3}"/>
                </a:ext>
              </a:extLst>
            </p:cNvPr>
            <p:cNvSpPr/>
            <p:nvPr/>
          </p:nvSpPr>
          <p:spPr>
            <a:xfrm>
              <a:off x="7743624" y="2202119"/>
              <a:ext cx="3975134" cy="524505"/>
            </a:xfrm>
            <a:prstGeom prst="rect">
              <a:avLst/>
            </a:prstGeom>
            <a:solidFill>
              <a:srgbClr val="002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solidFill>
                    <a:schemeClr val="bg1"/>
                  </a:solidFill>
                  <a:effectLst/>
                </a:rPr>
                <a:t>Promotion</a:t>
              </a:r>
              <a:endParaRPr lang="en-US" sz="1600" b="1">
                <a:solidFill>
                  <a:schemeClr val="bg1"/>
                </a:solidFill>
              </a:endParaRPr>
            </a:p>
          </p:txBody>
        </p:sp>
      </p:grpSp>
    </p:spTree>
    <p:extLst>
      <p:ext uri="{BB962C8B-B14F-4D97-AF65-F5344CB8AC3E}">
        <p14:creationId xmlns:p14="http://schemas.microsoft.com/office/powerpoint/2010/main" val="1037039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3: How are agency interventions being managed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33" name="Group 32">
            <a:extLst>
              <a:ext uri="{FF2B5EF4-FFF2-40B4-BE49-F238E27FC236}">
                <a16:creationId xmlns:a16="http://schemas.microsoft.com/office/drawing/2014/main" id="{082FA05B-2BED-D6D5-3A6B-AF5B447DFBEA}"/>
              </a:ext>
            </a:extLst>
          </p:cNvPr>
          <p:cNvGrpSpPr/>
          <p:nvPr/>
        </p:nvGrpSpPr>
        <p:grpSpPr>
          <a:xfrm>
            <a:off x="79687" y="990412"/>
            <a:ext cx="7897437" cy="4690119"/>
            <a:chOff x="463742" y="1183870"/>
            <a:chExt cx="8046519" cy="5263875"/>
          </a:xfrm>
        </p:grpSpPr>
        <p:grpSp>
          <p:nvGrpSpPr>
            <p:cNvPr id="34" name="Group 33">
              <a:extLst>
                <a:ext uri="{FF2B5EF4-FFF2-40B4-BE49-F238E27FC236}">
                  <a16:creationId xmlns:a16="http://schemas.microsoft.com/office/drawing/2014/main" id="{06EB11D8-9CDB-6ECC-3FAE-CF42A10ACFDA}"/>
                </a:ext>
              </a:extLst>
            </p:cNvPr>
            <p:cNvGrpSpPr/>
            <p:nvPr/>
          </p:nvGrpSpPr>
          <p:grpSpPr>
            <a:xfrm>
              <a:off x="463742" y="1183870"/>
              <a:ext cx="8046519" cy="5215404"/>
              <a:chOff x="672289" y="1586713"/>
              <a:chExt cx="6874890" cy="4456005"/>
            </a:xfrm>
          </p:grpSpPr>
          <p:sp>
            <p:nvSpPr>
              <p:cNvPr id="55" name="Freeform 15">
                <a:extLst>
                  <a:ext uri="{FF2B5EF4-FFF2-40B4-BE49-F238E27FC236}">
                    <a16:creationId xmlns:a16="http://schemas.microsoft.com/office/drawing/2014/main" id="{B188D0D8-44DD-B6DF-2876-1666328C7F0B}"/>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56" name="Freeform 16">
                <a:extLst>
                  <a:ext uri="{FF2B5EF4-FFF2-40B4-BE49-F238E27FC236}">
                    <a16:creationId xmlns:a16="http://schemas.microsoft.com/office/drawing/2014/main" id="{1B8B1CB6-0260-32B5-F6D9-9AC939E0AF73}"/>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57" name="Freeform 17">
                <a:extLst>
                  <a:ext uri="{FF2B5EF4-FFF2-40B4-BE49-F238E27FC236}">
                    <a16:creationId xmlns:a16="http://schemas.microsoft.com/office/drawing/2014/main" id="{F524AF25-6CA5-1F3A-E77D-B0FE7A989B93}"/>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58" name="Straight Connector 57">
                <a:extLst>
                  <a:ext uri="{FF2B5EF4-FFF2-40B4-BE49-F238E27FC236}">
                    <a16:creationId xmlns:a16="http://schemas.microsoft.com/office/drawing/2014/main" id="{2405F540-97B7-73D5-2E60-B44792B52B8A}"/>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7BF0F85-7A6C-2A2D-5A3D-C3FF62BA9D9B}"/>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3FD3D13-BE6D-387B-9B12-CCB02A4F8FCA}"/>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DECB82D-094B-8997-2764-91BF653BB627}"/>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62" name="Freeform 22">
                <a:extLst>
                  <a:ext uri="{FF2B5EF4-FFF2-40B4-BE49-F238E27FC236}">
                    <a16:creationId xmlns:a16="http://schemas.microsoft.com/office/drawing/2014/main" id="{68B757DE-A3F7-C22A-F130-81633983E01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3" name="Freeform 23">
                <a:extLst>
                  <a:ext uri="{FF2B5EF4-FFF2-40B4-BE49-F238E27FC236}">
                    <a16:creationId xmlns:a16="http://schemas.microsoft.com/office/drawing/2014/main" id="{285B26A5-3C5B-35A6-FFE7-CB70B250106F}"/>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24">
                <a:extLst>
                  <a:ext uri="{FF2B5EF4-FFF2-40B4-BE49-F238E27FC236}">
                    <a16:creationId xmlns:a16="http://schemas.microsoft.com/office/drawing/2014/main" id="{3AC69554-4C67-5D06-019E-B6C1C1373ABA}"/>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25">
                <a:extLst>
                  <a:ext uri="{FF2B5EF4-FFF2-40B4-BE49-F238E27FC236}">
                    <a16:creationId xmlns:a16="http://schemas.microsoft.com/office/drawing/2014/main" id="{05E29637-C126-A55D-1424-257DA52DED27}"/>
                  </a:ext>
                </a:extLst>
              </p:cNvPr>
              <p:cNvSpPr/>
              <p:nvPr/>
            </p:nvSpPr>
            <p:spPr>
              <a:xfrm flipV="1">
                <a:off x="2423480" y="4700965"/>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cxnSp>
            <p:nvCxnSpPr>
              <p:cNvPr id="66" name="Straight Connector 65">
                <a:extLst>
                  <a:ext uri="{FF2B5EF4-FFF2-40B4-BE49-F238E27FC236}">
                    <a16:creationId xmlns:a16="http://schemas.microsoft.com/office/drawing/2014/main" id="{EF7586E0-B547-02E2-417F-43DD6FDBD82F}"/>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9BF5C17-5862-6D05-2E31-6B013EA53DA3}"/>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3D19A49-BAF5-7CBC-630F-A74506E76BC5}"/>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E2353EF-EBA5-5E27-07F6-E8C79F5F1A15}"/>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210787D-2002-285F-131E-1D6BDF55AB7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DD6FB33-5C28-3905-DF55-7654CE68A38D}"/>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AE51A1E-4F51-3E20-4798-40D3A7D03BB5}"/>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B6DAF74-07CD-18B7-38BA-BFD616B3221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1C0D70B-A893-DFE3-5AEA-9152F3DBEE5F}"/>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DB0905E-60E3-7D6D-5AAF-7A71E56CF057}"/>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A90475-3B74-9D03-AEE5-39BB2E8AE7A1}"/>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FD3567-28D3-2D40-E7CC-8C10FAB51D6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0EFAFF26-AE73-EE57-A34C-7EC3E6F1B7FA}"/>
                </a:ext>
              </a:extLst>
            </p:cNvPr>
            <p:cNvSpPr txBox="1"/>
            <p:nvPr/>
          </p:nvSpPr>
          <p:spPr>
            <a:xfrm>
              <a:off x="5107938" y="1540425"/>
              <a:ext cx="725837" cy="518142"/>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36" name="TextBox 35">
              <a:extLst>
                <a:ext uri="{FF2B5EF4-FFF2-40B4-BE49-F238E27FC236}">
                  <a16:creationId xmlns:a16="http://schemas.microsoft.com/office/drawing/2014/main" id="{042CB1B5-529A-F69F-D298-4980550D0721}"/>
                </a:ext>
              </a:extLst>
            </p:cNvPr>
            <p:cNvSpPr txBox="1"/>
            <p:nvPr/>
          </p:nvSpPr>
          <p:spPr>
            <a:xfrm>
              <a:off x="4886084" y="2011543"/>
              <a:ext cx="1169544" cy="518142"/>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38" name="TextBox 37">
              <a:extLst>
                <a:ext uri="{FF2B5EF4-FFF2-40B4-BE49-F238E27FC236}">
                  <a16:creationId xmlns:a16="http://schemas.microsoft.com/office/drawing/2014/main" id="{F6418411-D3BA-9567-F41A-D2D53A03B860}"/>
                </a:ext>
              </a:extLst>
            </p:cNvPr>
            <p:cNvSpPr txBox="1"/>
            <p:nvPr/>
          </p:nvSpPr>
          <p:spPr>
            <a:xfrm>
              <a:off x="4803695" y="2453073"/>
              <a:ext cx="1334323" cy="518142"/>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39" name="TextBox 38">
              <a:extLst>
                <a:ext uri="{FF2B5EF4-FFF2-40B4-BE49-F238E27FC236}">
                  <a16:creationId xmlns:a16="http://schemas.microsoft.com/office/drawing/2014/main" id="{82D48741-74E2-CDE9-44E3-68A1615A047B}"/>
                </a:ext>
              </a:extLst>
            </p:cNvPr>
            <p:cNvSpPr txBox="1"/>
            <p:nvPr/>
          </p:nvSpPr>
          <p:spPr>
            <a:xfrm>
              <a:off x="4803695" y="2912315"/>
              <a:ext cx="1334323" cy="310885"/>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47" name="TextBox 46">
              <a:extLst>
                <a:ext uri="{FF2B5EF4-FFF2-40B4-BE49-F238E27FC236}">
                  <a16:creationId xmlns:a16="http://schemas.microsoft.com/office/drawing/2014/main" id="{29DF59B5-14BF-45BE-2AAB-53805549A867}"/>
                </a:ext>
              </a:extLst>
            </p:cNvPr>
            <p:cNvSpPr txBox="1"/>
            <p:nvPr/>
          </p:nvSpPr>
          <p:spPr>
            <a:xfrm>
              <a:off x="4671859" y="3203241"/>
              <a:ext cx="1883336" cy="345428"/>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48" name="TextBox 47">
              <a:extLst>
                <a:ext uri="{FF2B5EF4-FFF2-40B4-BE49-F238E27FC236}">
                  <a16:creationId xmlns:a16="http://schemas.microsoft.com/office/drawing/2014/main" id="{6EFA1EF3-F0C8-ABED-0260-ED66B879E2BC}"/>
                </a:ext>
              </a:extLst>
            </p:cNvPr>
            <p:cNvSpPr txBox="1"/>
            <p:nvPr/>
          </p:nvSpPr>
          <p:spPr>
            <a:xfrm>
              <a:off x="4415516" y="4771540"/>
              <a:ext cx="2134258" cy="345428"/>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sp>
          <p:nvSpPr>
            <p:cNvPr id="49" name="TextBox 48">
              <a:extLst>
                <a:ext uri="{FF2B5EF4-FFF2-40B4-BE49-F238E27FC236}">
                  <a16:creationId xmlns:a16="http://schemas.microsoft.com/office/drawing/2014/main" id="{6F108277-079E-EB57-9790-F575A9274023}"/>
                </a:ext>
              </a:extLst>
            </p:cNvPr>
            <p:cNvSpPr txBox="1"/>
            <p:nvPr/>
          </p:nvSpPr>
          <p:spPr>
            <a:xfrm rot="18009739">
              <a:off x="2519765" y="5617716"/>
              <a:ext cx="1377831" cy="282228"/>
            </a:xfrm>
            <a:prstGeom prst="rect">
              <a:avLst/>
            </a:prstGeom>
            <a:noFill/>
          </p:spPr>
          <p:txBody>
            <a:bodyPr wrap="square" rtlCol="0">
              <a:spAutoFit/>
            </a:bodyPr>
            <a:lstStyle/>
            <a:p>
              <a:pPr algn="ctr"/>
              <a:r>
                <a:rPr lang="en-US" sz="1200">
                  <a:solidFill>
                    <a:schemeClr val="bg1"/>
                  </a:solidFill>
                  <a:effectLst/>
                </a:rPr>
                <a:t>Coordination</a:t>
              </a:r>
              <a:endParaRPr lang="en-US" sz="1200">
                <a:solidFill>
                  <a:schemeClr val="bg1"/>
                </a:solidFill>
              </a:endParaRPr>
            </a:p>
          </p:txBody>
        </p:sp>
        <p:sp>
          <p:nvSpPr>
            <p:cNvPr id="50" name="TextBox 49">
              <a:extLst>
                <a:ext uri="{FF2B5EF4-FFF2-40B4-BE49-F238E27FC236}">
                  <a16:creationId xmlns:a16="http://schemas.microsoft.com/office/drawing/2014/main" id="{803C5FE9-9595-AF6B-28EC-49CDC73F5CE8}"/>
                </a:ext>
              </a:extLst>
            </p:cNvPr>
            <p:cNvSpPr txBox="1"/>
            <p:nvPr/>
          </p:nvSpPr>
          <p:spPr>
            <a:xfrm rot="18009739">
              <a:off x="3227830" y="5617714"/>
              <a:ext cx="1377831" cy="282228"/>
            </a:xfrm>
            <a:prstGeom prst="rect">
              <a:avLst/>
            </a:prstGeom>
            <a:noFill/>
          </p:spPr>
          <p:txBody>
            <a:bodyPr wrap="square" rtlCol="0">
              <a:spAutoFit/>
            </a:bodyPr>
            <a:lstStyle/>
            <a:p>
              <a:pPr algn="ctr"/>
              <a:r>
                <a:rPr lang="en-US" sz="1200">
                  <a:solidFill>
                    <a:schemeClr val="bg1"/>
                  </a:solidFill>
                  <a:effectLst/>
                </a:rPr>
                <a:t>Legislation</a:t>
              </a:r>
              <a:endParaRPr lang="en-US" sz="1200">
                <a:solidFill>
                  <a:schemeClr val="bg1"/>
                </a:solidFill>
              </a:endParaRPr>
            </a:p>
          </p:txBody>
        </p:sp>
        <p:sp>
          <p:nvSpPr>
            <p:cNvPr id="51" name="TextBox 50">
              <a:extLst>
                <a:ext uri="{FF2B5EF4-FFF2-40B4-BE49-F238E27FC236}">
                  <a16:creationId xmlns:a16="http://schemas.microsoft.com/office/drawing/2014/main" id="{B3F30C50-B2CC-ADBA-4791-45953D44073E}"/>
                </a:ext>
              </a:extLst>
            </p:cNvPr>
            <p:cNvSpPr txBox="1"/>
            <p:nvPr/>
          </p:nvSpPr>
          <p:spPr>
            <a:xfrm rot="18009739">
              <a:off x="4136008" y="5429562"/>
              <a:ext cx="1377831" cy="658532"/>
            </a:xfrm>
            <a:prstGeom prst="rect">
              <a:avLst/>
            </a:prstGeom>
            <a:noFill/>
          </p:spPr>
          <p:txBody>
            <a:bodyPr wrap="square" rtlCol="0">
              <a:spAutoFit/>
            </a:bodyPr>
            <a:lstStyle/>
            <a:p>
              <a:pPr algn="ctr"/>
              <a:r>
                <a:rPr lang="en-US" sz="1200">
                  <a:solidFill>
                    <a:schemeClr val="bg1"/>
                  </a:solidFill>
                  <a:effectLst/>
                </a:rPr>
                <a:t>Funding and resource allocation</a:t>
              </a:r>
              <a:endParaRPr lang="en-US" sz="1200">
                <a:solidFill>
                  <a:schemeClr val="bg1"/>
                </a:solidFill>
              </a:endParaRPr>
            </a:p>
          </p:txBody>
        </p:sp>
        <p:sp>
          <p:nvSpPr>
            <p:cNvPr id="52" name="TextBox 51">
              <a:extLst>
                <a:ext uri="{FF2B5EF4-FFF2-40B4-BE49-F238E27FC236}">
                  <a16:creationId xmlns:a16="http://schemas.microsoft.com/office/drawing/2014/main" id="{3B7DA8A6-6B03-6B9F-3782-8E27E9907BE1}"/>
                </a:ext>
              </a:extLst>
            </p:cNvPr>
            <p:cNvSpPr txBox="1"/>
            <p:nvPr/>
          </p:nvSpPr>
          <p:spPr>
            <a:xfrm rot="18009739">
              <a:off x="5054400" y="5611472"/>
              <a:ext cx="1351884" cy="282228"/>
            </a:xfrm>
            <a:prstGeom prst="rect">
              <a:avLst/>
            </a:prstGeom>
            <a:noFill/>
          </p:spPr>
          <p:txBody>
            <a:bodyPr wrap="square" rtlCol="0">
              <a:spAutoFit/>
            </a:bodyPr>
            <a:lstStyle/>
            <a:p>
              <a:pPr algn="ctr"/>
              <a:r>
                <a:rPr lang="en-US" sz="1200">
                  <a:solidFill>
                    <a:schemeClr val="bg1"/>
                  </a:solidFill>
                  <a:effectLst/>
                </a:rPr>
                <a:t>Promotion</a:t>
              </a:r>
              <a:endParaRPr lang="en-US" sz="1200">
                <a:solidFill>
                  <a:schemeClr val="bg1"/>
                </a:solidFill>
              </a:endParaRPr>
            </a:p>
          </p:txBody>
        </p:sp>
        <p:sp>
          <p:nvSpPr>
            <p:cNvPr id="53" name="TextBox 52">
              <a:extLst>
                <a:ext uri="{FF2B5EF4-FFF2-40B4-BE49-F238E27FC236}">
                  <a16:creationId xmlns:a16="http://schemas.microsoft.com/office/drawing/2014/main" id="{0A062B74-929B-7F96-FE01-3B22DDFA30EC}"/>
                </a:ext>
              </a:extLst>
            </p:cNvPr>
            <p:cNvSpPr txBox="1"/>
            <p:nvPr/>
          </p:nvSpPr>
          <p:spPr>
            <a:xfrm rot="18009739">
              <a:off x="5918718" y="5523640"/>
              <a:ext cx="1377831" cy="470380"/>
            </a:xfrm>
            <a:prstGeom prst="rect">
              <a:avLst/>
            </a:prstGeom>
            <a:noFill/>
          </p:spPr>
          <p:txBody>
            <a:bodyPr wrap="square" rtlCol="0">
              <a:spAutoFit/>
            </a:bodyPr>
            <a:lstStyle/>
            <a:p>
              <a:pPr algn="ctr"/>
              <a:r>
                <a:rPr lang="en-US" sz="1200">
                  <a:solidFill>
                    <a:schemeClr val="bg1"/>
                  </a:solidFill>
                  <a:effectLst/>
                </a:rPr>
                <a:t>Monitoring and evaluation</a:t>
              </a:r>
              <a:endParaRPr lang="en-US" sz="1200">
                <a:solidFill>
                  <a:schemeClr val="bg1"/>
                </a:solidFill>
              </a:endParaRPr>
            </a:p>
          </p:txBody>
        </p:sp>
      </p:grpSp>
      <p:sp>
        <p:nvSpPr>
          <p:cNvPr id="86" name="TextBox 85">
            <a:extLst>
              <a:ext uri="{FF2B5EF4-FFF2-40B4-BE49-F238E27FC236}">
                <a16:creationId xmlns:a16="http://schemas.microsoft.com/office/drawing/2014/main" id="{654C0C50-BDE2-40F6-B16B-578E2A9E43F3}"/>
              </a:ext>
            </a:extLst>
          </p:cNvPr>
          <p:cNvSpPr txBox="1"/>
          <p:nvPr/>
        </p:nvSpPr>
        <p:spPr>
          <a:xfrm>
            <a:off x="3426830" y="3238996"/>
            <a:ext cx="1031577"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7" name="TextBox 86">
            <a:extLst>
              <a:ext uri="{FF2B5EF4-FFF2-40B4-BE49-F238E27FC236}">
                <a16:creationId xmlns:a16="http://schemas.microsoft.com/office/drawing/2014/main" id="{1DFA894E-3B04-02AC-5415-E89EB4156F88}"/>
              </a:ext>
            </a:extLst>
          </p:cNvPr>
          <p:cNvSpPr txBox="1"/>
          <p:nvPr/>
        </p:nvSpPr>
        <p:spPr>
          <a:xfrm>
            <a:off x="4512927" y="3269752"/>
            <a:ext cx="1031577" cy="830997"/>
          </a:xfrm>
          <a:prstGeom prst="rect">
            <a:avLst/>
          </a:prstGeom>
          <a:noFill/>
        </p:spPr>
        <p:txBody>
          <a:bodyPr wrap="square" rtlCol="0">
            <a:spAutoFit/>
          </a:bodyPr>
          <a:lstStyle/>
          <a:p>
            <a:pPr algn="ctr"/>
            <a:r>
              <a:rPr lang="en-US" sz="1200">
                <a:solidFill>
                  <a:schemeClr val="bg1"/>
                </a:solidFill>
                <a:effectLst/>
              </a:rPr>
              <a:t>Entry/exit of vehicles, drivers and operators</a:t>
            </a:r>
            <a:endParaRPr lang="en-US" sz="1200">
              <a:solidFill>
                <a:schemeClr val="bg1"/>
              </a:solidFill>
            </a:endParaRPr>
          </a:p>
        </p:txBody>
      </p:sp>
      <p:sp>
        <p:nvSpPr>
          <p:cNvPr id="89" name="TextBox 88">
            <a:extLst>
              <a:ext uri="{FF2B5EF4-FFF2-40B4-BE49-F238E27FC236}">
                <a16:creationId xmlns:a16="http://schemas.microsoft.com/office/drawing/2014/main" id="{B2AB73DE-B5DA-9878-9241-9155555DF90E}"/>
              </a:ext>
            </a:extLst>
          </p:cNvPr>
          <p:cNvSpPr txBox="1"/>
          <p:nvPr/>
        </p:nvSpPr>
        <p:spPr>
          <a:xfrm>
            <a:off x="5447223" y="3290602"/>
            <a:ext cx="1200275" cy="830997"/>
          </a:xfrm>
          <a:prstGeom prst="rect">
            <a:avLst/>
          </a:prstGeom>
          <a:noFill/>
        </p:spPr>
        <p:txBody>
          <a:bodyPr wrap="square" rtlCol="0">
            <a:spAutoFit/>
          </a:bodyPr>
          <a:lstStyle/>
          <a:p>
            <a:pPr algn="ctr"/>
            <a:r>
              <a:rPr lang="en-US" sz="1200">
                <a:solidFill>
                  <a:schemeClr val="bg1"/>
                </a:solidFill>
                <a:effectLst/>
              </a:rPr>
              <a:t>Recovery and rehabilitation of crash victims</a:t>
            </a:r>
            <a:endParaRPr lang="en-US" sz="1200">
              <a:solidFill>
                <a:schemeClr val="bg1"/>
              </a:solidFill>
            </a:endParaRPr>
          </a:p>
        </p:txBody>
      </p:sp>
      <p:sp>
        <p:nvSpPr>
          <p:cNvPr id="90" name="Oval 89">
            <a:extLst>
              <a:ext uri="{FF2B5EF4-FFF2-40B4-BE49-F238E27FC236}">
                <a16:creationId xmlns:a16="http://schemas.microsoft.com/office/drawing/2014/main" id="{860BDAF5-0ACA-C812-307C-2B075FA68BB9}"/>
              </a:ext>
            </a:extLst>
          </p:cNvPr>
          <p:cNvSpPr/>
          <p:nvPr/>
        </p:nvSpPr>
        <p:spPr>
          <a:xfrm rot="1711991">
            <a:off x="2455565" y="4259480"/>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Oval 90">
            <a:extLst>
              <a:ext uri="{FF2B5EF4-FFF2-40B4-BE49-F238E27FC236}">
                <a16:creationId xmlns:a16="http://schemas.microsoft.com/office/drawing/2014/main" id="{FF257F63-698F-7947-4A5D-D100D938CA9E}"/>
              </a:ext>
            </a:extLst>
          </p:cNvPr>
          <p:cNvSpPr/>
          <p:nvPr/>
        </p:nvSpPr>
        <p:spPr>
          <a:xfrm rot="1711991">
            <a:off x="3157072" y="4246356"/>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Oval 91">
            <a:extLst>
              <a:ext uri="{FF2B5EF4-FFF2-40B4-BE49-F238E27FC236}">
                <a16:creationId xmlns:a16="http://schemas.microsoft.com/office/drawing/2014/main" id="{A9D052C3-E15F-06BE-AEC6-6FE431E5A42E}"/>
              </a:ext>
            </a:extLst>
          </p:cNvPr>
          <p:cNvSpPr/>
          <p:nvPr/>
        </p:nvSpPr>
        <p:spPr>
          <a:xfrm rot="1711991">
            <a:off x="4020742" y="4295839"/>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Oval 92">
            <a:extLst>
              <a:ext uri="{FF2B5EF4-FFF2-40B4-BE49-F238E27FC236}">
                <a16:creationId xmlns:a16="http://schemas.microsoft.com/office/drawing/2014/main" id="{DB39BF5F-3533-35C9-F17E-C8CF7E2A9DC3}"/>
              </a:ext>
            </a:extLst>
          </p:cNvPr>
          <p:cNvSpPr/>
          <p:nvPr/>
        </p:nvSpPr>
        <p:spPr>
          <a:xfrm rot="1711991">
            <a:off x="4952260" y="4131551"/>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Oval 93">
            <a:extLst>
              <a:ext uri="{FF2B5EF4-FFF2-40B4-BE49-F238E27FC236}">
                <a16:creationId xmlns:a16="http://schemas.microsoft.com/office/drawing/2014/main" id="{04363554-3C9A-B96D-676F-6213F556A922}"/>
              </a:ext>
            </a:extLst>
          </p:cNvPr>
          <p:cNvSpPr/>
          <p:nvPr/>
        </p:nvSpPr>
        <p:spPr>
          <a:xfrm rot="1711991">
            <a:off x="5834729" y="4162307"/>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 name="Group 1">
            <a:extLst>
              <a:ext uri="{FF2B5EF4-FFF2-40B4-BE49-F238E27FC236}">
                <a16:creationId xmlns:a16="http://schemas.microsoft.com/office/drawing/2014/main" id="{C327970F-86F5-67E6-3D52-B0665A794D1A}"/>
              </a:ext>
            </a:extLst>
          </p:cNvPr>
          <p:cNvGrpSpPr/>
          <p:nvPr/>
        </p:nvGrpSpPr>
        <p:grpSpPr>
          <a:xfrm>
            <a:off x="7746431" y="1575747"/>
            <a:ext cx="4168645" cy="3414207"/>
            <a:chOff x="7743624" y="2120132"/>
            <a:chExt cx="4168648" cy="3414209"/>
          </a:xfrm>
        </p:grpSpPr>
        <p:sp>
          <p:nvSpPr>
            <p:cNvPr id="3" name="Triangle 42">
              <a:extLst>
                <a:ext uri="{FF2B5EF4-FFF2-40B4-BE49-F238E27FC236}">
                  <a16:creationId xmlns:a16="http://schemas.microsoft.com/office/drawing/2014/main" id="{5CD2C949-ECC5-B7CB-6EF1-4DD3D500D71C}"/>
                </a:ext>
              </a:extLst>
            </p:cNvPr>
            <p:cNvSpPr/>
            <p:nvPr/>
          </p:nvSpPr>
          <p:spPr>
            <a:xfrm rot="3600000">
              <a:off x="7810821" y="2606036"/>
              <a:ext cx="545051" cy="469871"/>
            </a:xfrm>
            <a:prstGeom prst="triangle">
              <a:avLst/>
            </a:prstGeom>
            <a:solidFill>
              <a:srgbClr val="002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144"/>
                </a:solidFill>
              </a:endParaRPr>
            </a:p>
          </p:txBody>
        </p:sp>
        <p:sp>
          <p:nvSpPr>
            <p:cNvPr id="4" name="Rectangle 3">
              <a:extLst>
                <a:ext uri="{FF2B5EF4-FFF2-40B4-BE49-F238E27FC236}">
                  <a16:creationId xmlns:a16="http://schemas.microsoft.com/office/drawing/2014/main" id="{79C63452-9AFE-1015-7389-C7C73D14BDF2}"/>
                </a:ext>
              </a:extLst>
            </p:cNvPr>
            <p:cNvSpPr/>
            <p:nvPr/>
          </p:nvSpPr>
          <p:spPr>
            <a:xfrm>
              <a:off x="8011267" y="2120132"/>
              <a:ext cx="3901005" cy="3414209"/>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spcBef>
                  <a:spcPts val="0"/>
                </a:spcBef>
                <a:spcAft>
                  <a:spcPts val="0"/>
                </a:spcAft>
                <a:buSzPts val="1200"/>
                <a:buFont typeface="Symbol" pitchFamily="2" charset="2"/>
                <a:buChar char=""/>
              </a:pPr>
              <a:endParaRPr lang="en-NZ" sz="1350">
                <a:solidFill>
                  <a:srgbClr val="002060"/>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endParaRPr lang="en-NZ" sz="1350">
                <a:solidFill>
                  <a:srgbClr val="002060"/>
                </a:solidFill>
                <a:ea typeface="Times New Roman" panose="02020603050405020304" pitchFamily="18" charset="0"/>
                <a:cs typeface="Calibri" panose="020F0502020204030204" pitchFamily="34" charset="0"/>
              </a:endParaRPr>
            </a:p>
            <a:p>
              <a:pPr marR="0" lvl="0">
                <a:spcBef>
                  <a:spcPts val="0"/>
                </a:spcBef>
                <a:spcAft>
                  <a:spcPts val="0"/>
                </a:spcAft>
                <a:buSzPts val="1200"/>
              </a:pPr>
              <a:endParaRPr lang="en-NZ" sz="1350">
                <a:solidFill>
                  <a:srgbClr val="002060"/>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r>
                <a:rPr lang="en-NZ" sz="1350">
                  <a:solidFill>
                    <a:srgbClr val="002060"/>
                  </a:solidFill>
                  <a:effectLst/>
                  <a:ea typeface="Times New Roman" panose="02020603050405020304" pitchFamily="18" charset="0"/>
                  <a:cs typeface="Calibri" panose="020F0502020204030204" pitchFamily="34" charset="0"/>
                </a:rPr>
                <a:t>Monitoring and evaluation</a:t>
              </a:r>
              <a:r>
                <a:rPr lang="en-NZ" sz="1350" b="1" i="1">
                  <a:solidFill>
                    <a:srgbClr val="002060"/>
                  </a:solidFill>
                  <a:effectLst/>
                  <a:ea typeface="Times New Roman" panose="02020603050405020304" pitchFamily="18" charset="0"/>
                  <a:cs typeface="Calibri" panose="020F0502020204030204" pitchFamily="34" charset="0"/>
                </a:rPr>
                <a:t> </a:t>
              </a:r>
              <a:r>
                <a:rPr lang="en-NZ" sz="1350">
                  <a:solidFill>
                    <a:srgbClr val="002060"/>
                  </a:solidFill>
                  <a:effectLst/>
                  <a:ea typeface="Times New Roman" panose="02020603050405020304" pitchFamily="18" charset="0"/>
                  <a:cs typeface="Calibri" panose="020F0502020204030204" pitchFamily="34" charset="0"/>
                </a:rPr>
                <a:t>concerns the systematic and ongoing measurement of road safety outputs and outcomes­—intermediate and final—plus the estimation of the social costs of final outcomes and evaluation of interventions, to achieve the desired focus on results.</a:t>
              </a:r>
              <a:endParaRPr lang="en-US" sz="1350">
                <a:solidFill>
                  <a:srgbClr val="002060"/>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a:solidFill>
                    <a:srgbClr val="002060"/>
                  </a:solidFill>
                  <a:effectLst/>
                  <a:ea typeface="Times New Roman" panose="02020603050405020304" pitchFamily="18" charset="0"/>
                  <a:cs typeface="Times New Roman" panose="02020603050405020304" pitchFamily="18" charset="0"/>
                </a:rPr>
                <a:t> </a:t>
              </a:r>
              <a:endParaRPr lang="en-US" sz="1350">
                <a:solidFill>
                  <a:srgbClr val="002060"/>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060"/>
                  </a:solidFill>
                  <a:effectLst/>
                  <a:ea typeface="Times New Roman" panose="02020603050405020304" pitchFamily="18" charset="0"/>
                  <a:cs typeface="Times New Roman" panose="02020603050405020304" pitchFamily="18" charset="0"/>
                </a:rPr>
                <a:t>Agency monitoring and evaluation measures?</a:t>
              </a:r>
            </a:p>
            <a:p>
              <a:pPr marL="342900" marR="0" lvl="0" indent="-342900">
                <a:spcBef>
                  <a:spcPts val="0"/>
                </a:spcBef>
                <a:spcAft>
                  <a:spcPts val="0"/>
                </a:spcAft>
                <a:buSzPts val="1200"/>
                <a:buFont typeface="Symbol" pitchFamily="2" charset="2"/>
                <a:buChar char=""/>
              </a:pPr>
              <a:endParaRPr lang="en-NZ" sz="1350" i="1">
                <a:solidFill>
                  <a:srgbClr val="002060"/>
                </a:solidFill>
                <a:ea typeface="Times New Roman" panose="02020603050405020304" pitchFamily="18" charset="0"/>
                <a:cs typeface="Times New Roman" panose="02020603050405020304" pitchFamily="18" charset="0"/>
              </a:endParaRPr>
            </a:p>
            <a:p>
              <a:pPr marL="342900" indent="-342900">
                <a:buSzPts val="1200"/>
                <a:buFont typeface="Symbol" pitchFamily="2" charset="2"/>
                <a:buChar char=""/>
              </a:pPr>
              <a:r>
                <a:rPr lang="en-AU" sz="1350" i="1">
                  <a:solidFill>
                    <a:schemeClr val="tx2">
                      <a:lumMod val="90000"/>
                      <a:lumOff val="10000"/>
                    </a:schemeClr>
                  </a:solidFill>
                  <a:ea typeface="Times New Roman" panose="02020603050405020304" pitchFamily="18" charset="0"/>
                  <a:cs typeface="Times New Roman" panose="02020603050405020304" pitchFamily="18" charset="0"/>
                </a:rPr>
                <a:t>Related s</a:t>
              </a:r>
              <a:r>
                <a:rPr lang="en-AU" sz="1350" i="1">
                  <a:solidFill>
                    <a:schemeClr val="tx2">
                      <a:lumMod val="90000"/>
                      <a:lumOff val="10000"/>
                    </a:schemeClr>
                  </a:solidFill>
                  <a:effectLst/>
                  <a:ea typeface="Times New Roman" panose="02020603050405020304" pitchFamily="18" charset="0"/>
                  <a:cs typeface="Times New Roman" panose="02020603050405020304" pitchFamily="18" charset="0"/>
                </a:rPr>
                <a:t>taff numbers and skillsets?</a:t>
              </a:r>
              <a:endParaRPr lang="en-US" sz="1350" i="1">
                <a:solidFill>
                  <a:srgbClr val="002060"/>
                </a:solidFill>
                <a:effectLst/>
                <a:ea typeface="Times New Roman" panose="02020603050405020304" pitchFamily="18" charset="0"/>
                <a:cs typeface="Times New Roman" panose="02020603050405020304" pitchFamily="18" charset="0"/>
              </a:endParaRPr>
            </a:p>
            <a:p>
              <a:endParaRPr lang="en-US" sz="1350">
                <a:solidFill>
                  <a:srgbClr val="002060"/>
                </a:solidFill>
              </a:endParaRPr>
            </a:p>
          </p:txBody>
        </p:sp>
        <p:sp>
          <p:nvSpPr>
            <p:cNvPr id="6" name="Rectangle 5">
              <a:extLst>
                <a:ext uri="{FF2B5EF4-FFF2-40B4-BE49-F238E27FC236}">
                  <a16:creationId xmlns:a16="http://schemas.microsoft.com/office/drawing/2014/main" id="{502397B9-FBE6-A897-9DC6-4EEF6507801D}"/>
                </a:ext>
              </a:extLst>
            </p:cNvPr>
            <p:cNvSpPr/>
            <p:nvPr/>
          </p:nvSpPr>
          <p:spPr>
            <a:xfrm>
              <a:off x="7743624" y="2202119"/>
              <a:ext cx="3975134" cy="524505"/>
            </a:xfrm>
            <a:prstGeom prst="rect">
              <a:avLst/>
            </a:prstGeom>
            <a:solidFill>
              <a:srgbClr val="002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solidFill>
                    <a:schemeClr val="bg1"/>
                  </a:solidFill>
                  <a:effectLst/>
                </a:rPr>
                <a:t>Monitoring and Evaluation</a:t>
              </a:r>
              <a:endParaRPr lang="en-US" sz="1600" b="1">
                <a:solidFill>
                  <a:schemeClr val="bg1"/>
                </a:solidFill>
              </a:endParaRPr>
            </a:p>
          </p:txBody>
        </p:sp>
      </p:grpSp>
    </p:spTree>
    <p:extLst>
      <p:ext uri="{BB962C8B-B14F-4D97-AF65-F5344CB8AC3E}">
        <p14:creationId xmlns:p14="http://schemas.microsoft.com/office/powerpoint/2010/main" val="2522904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3: How are agency interventions being managed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33" name="Group 32">
            <a:extLst>
              <a:ext uri="{FF2B5EF4-FFF2-40B4-BE49-F238E27FC236}">
                <a16:creationId xmlns:a16="http://schemas.microsoft.com/office/drawing/2014/main" id="{082FA05B-2BED-D6D5-3A6B-AF5B447DFBEA}"/>
              </a:ext>
            </a:extLst>
          </p:cNvPr>
          <p:cNvGrpSpPr/>
          <p:nvPr/>
        </p:nvGrpSpPr>
        <p:grpSpPr>
          <a:xfrm>
            <a:off x="79687" y="990412"/>
            <a:ext cx="7897437" cy="4690119"/>
            <a:chOff x="463742" y="1183870"/>
            <a:chExt cx="8046519" cy="5263875"/>
          </a:xfrm>
        </p:grpSpPr>
        <p:grpSp>
          <p:nvGrpSpPr>
            <p:cNvPr id="34" name="Group 33">
              <a:extLst>
                <a:ext uri="{FF2B5EF4-FFF2-40B4-BE49-F238E27FC236}">
                  <a16:creationId xmlns:a16="http://schemas.microsoft.com/office/drawing/2014/main" id="{06EB11D8-9CDB-6ECC-3FAE-CF42A10ACFDA}"/>
                </a:ext>
              </a:extLst>
            </p:cNvPr>
            <p:cNvGrpSpPr/>
            <p:nvPr/>
          </p:nvGrpSpPr>
          <p:grpSpPr>
            <a:xfrm>
              <a:off x="463742" y="1183870"/>
              <a:ext cx="8046519" cy="5215404"/>
              <a:chOff x="672289" y="1586713"/>
              <a:chExt cx="6874890" cy="4456005"/>
            </a:xfrm>
          </p:grpSpPr>
          <p:sp>
            <p:nvSpPr>
              <p:cNvPr id="55" name="Freeform 15">
                <a:extLst>
                  <a:ext uri="{FF2B5EF4-FFF2-40B4-BE49-F238E27FC236}">
                    <a16:creationId xmlns:a16="http://schemas.microsoft.com/office/drawing/2014/main" id="{B188D0D8-44DD-B6DF-2876-1666328C7F0B}"/>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56" name="Freeform 16">
                <a:extLst>
                  <a:ext uri="{FF2B5EF4-FFF2-40B4-BE49-F238E27FC236}">
                    <a16:creationId xmlns:a16="http://schemas.microsoft.com/office/drawing/2014/main" id="{1B8B1CB6-0260-32B5-F6D9-9AC939E0AF73}"/>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57" name="Freeform 17">
                <a:extLst>
                  <a:ext uri="{FF2B5EF4-FFF2-40B4-BE49-F238E27FC236}">
                    <a16:creationId xmlns:a16="http://schemas.microsoft.com/office/drawing/2014/main" id="{F524AF25-6CA5-1F3A-E77D-B0FE7A989B93}"/>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58" name="Straight Connector 57">
                <a:extLst>
                  <a:ext uri="{FF2B5EF4-FFF2-40B4-BE49-F238E27FC236}">
                    <a16:creationId xmlns:a16="http://schemas.microsoft.com/office/drawing/2014/main" id="{2405F540-97B7-73D5-2E60-B44792B52B8A}"/>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7BF0F85-7A6C-2A2D-5A3D-C3FF62BA9D9B}"/>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3FD3D13-BE6D-387B-9B12-CCB02A4F8FCA}"/>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DECB82D-094B-8997-2764-91BF653BB627}"/>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62" name="Freeform 22">
                <a:extLst>
                  <a:ext uri="{FF2B5EF4-FFF2-40B4-BE49-F238E27FC236}">
                    <a16:creationId xmlns:a16="http://schemas.microsoft.com/office/drawing/2014/main" id="{68B757DE-A3F7-C22A-F130-81633983E01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3" name="Freeform 23">
                <a:extLst>
                  <a:ext uri="{FF2B5EF4-FFF2-40B4-BE49-F238E27FC236}">
                    <a16:creationId xmlns:a16="http://schemas.microsoft.com/office/drawing/2014/main" id="{285B26A5-3C5B-35A6-FFE7-CB70B250106F}"/>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24">
                <a:extLst>
                  <a:ext uri="{FF2B5EF4-FFF2-40B4-BE49-F238E27FC236}">
                    <a16:creationId xmlns:a16="http://schemas.microsoft.com/office/drawing/2014/main" id="{3AC69554-4C67-5D06-019E-B6C1C1373ABA}"/>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25">
                <a:extLst>
                  <a:ext uri="{FF2B5EF4-FFF2-40B4-BE49-F238E27FC236}">
                    <a16:creationId xmlns:a16="http://schemas.microsoft.com/office/drawing/2014/main" id="{05E29637-C126-A55D-1424-257DA52DED27}"/>
                  </a:ext>
                </a:extLst>
              </p:cNvPr>
              <p:cNvSpPr/>
              <p:nvPr/>
            </p:nvSpPr>
            <p:spPr>
              <a:xfrm flipV="1">
                <a:off x="2423480" y="4700965"/>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cxnSp>
            <p:nvCxnSpPr>
              <p:cNvPr id="66" name="Straight Connector 65">
                <a:extLst>
                  <a:ext uri="{FF2B5EF4-FFF2-40B4-BE49-F238E27FC236}">
                    <a16:creationId xmlns:a16="http://schemas.microsoft.com/office/drawing/2014/main" id="{EF7586E0-B547-02E2-417F-43DD6FDBD82F}"/>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9BF5C17-5862-6D05-2E31-6B013EA53DA3}"/>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3D19A49-BAF5-7CBC-630F-A74506E76BC5}"/>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E2353EF-EBA5-5E27-07F6-E8C79F5F1A15}"/>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210787D-2002-285F-131E-1D6BDF55AB7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DD6FB33-5C28-3905-DF55-7654CE68A38D}"/>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AE51A1E-4F51-3E20-4798-40D3A7D03BB5}"/>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B6DAF74-07CD-18B7-38BA-BFD616B3221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1C0D70B-A893-DFE3-5AEA-9152F3DBEE5F}"/>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DB0905E-60E3-7D6D-5AAF-7A71E56CF057}"/>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A90475-3B74-9D03-AEE5-39BB2E8AE7A1}"/>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FD3567-28D3-2D40-E7CC-8C10FAB51D6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0EFAFF26-AE73-EE57-A34C-7EC3E6F1B7FA}"/>
                </a:ext>
              </a:extLst>
            </p:cNvPr>
            <p:cNvSpPr txBox="1"/>
            <p:nvPr/>
          </p:nvSpPr>
          <p:spPr>
            <a:xfrm>
              <a:off x="5107938" y="1540425"/>
              <a:ext cx="725837" cy="518142"/>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36" name="TextBox 35">
              <a:extLst>
                <a:ext uri="{FF2B5EF4-FFF2-40B4-BE49-F238E27FC236}">
                  <a16:creationId xmlns:a16="http://schemas.microsoft.com/office/drawing/2014/main" id="{042CB1B5-529A-F69F-D298-4980550D0721}"/>
                </a:ext>
              </a:extLst>
            </p:cNvPr>
            <p:cNvSpPr txBox="1"/>
            <p:nvPr/>
          </p:nvSpPr>
          <p:spPr>
            <a:xfrm>
              <a:off x="4886084" y="2011543"/>
              <a:ext cx="1169544" cy="518142"/>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38" name="TextBox 37">
              <a:extLst>
                <a:ext uri="{FF2B5EF4-FFF2-40B4-BE49-F238E27FC236}">
                  <a16:creationId xmlns:a16="http://schemas.microsoft.com/office/drawing/2014/main" id="{F6418411-D3BA-9567-F41A-D2D53A03B860}"/>
                </a:ext>
              </a:extLst>
            </p:cNvPr>
            <p:cNvSpPr txBox="1"/>
            <p:nvPr/>
          </p:nvSpPr>
          <p:spPr>
            <a:xfrm>
              <a:off x="4803695" y="2453073"/>
              <a:ext cx="1334323" cy="518142"/>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39" name="TextBox 38">
              <a:extLst>
                <a:ext uri="{FF2B5EF4-FFF2-40B4-BE49-F238E27FC236}">
                  <a16:creationId xmlns:a16="http://schemas.microsoft.com/office/drawing/2014/main" id="{82D48741-74E2-CDE9-44E3-68A1615A047B}"/>
                </a:ext>
              </a:extLst>
            </p:cNvPr>
            <p:cNvSpPr txBox="1"/>
            <p:nvPr/>
          </p:nvSpPr>
          <p:spPr>
            <a:xfrm>
              <a:off x="4803695" y="2912315"/>
              <a:ext cx="1334323" cy="310885"/>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47" name="TextBox 46">
              <a:extLst>
                <a:ext uri="{FF2B5EF4-FFF2-40B4-BE49-F238E27FC236}">
                  <a16:creationId xmlns:a16="http://schemas.microsoft.com/office/drawing/2014/main" id="{29DF59B5-14BF-45BE-2AAB-53805549A867}"/>
                </a:ext>
              </a:extLst>
            </p:cNvPr>
            <p:cNvSpPr txBox="1"/>
            <p:nvPr/>
          </p:nvSpPr>
          <p:spPr>
            <a:xfrm>
              <a:off x="4671859" y="3203241"/>
              <a:ext cx="1883336" cy="345428"/>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48" name="TextBox 47">
              <a:extLst>
                <a:ext uri="{FF2B5EF4-FFF2-40B4-BE49-F238E27FC236}">
                  <a16:creationId xmlns:a16="http://schemas.microsoft.com/office/drawing/2014/main" id="{6EFA1EF3-F0C8-ABED-0260-ED66B879E2BC}"/>
                </a:ext>
              </a:extLst>
            </p:cNvPr>
            <p:cNvSpPr txBox="1"/>
            <p:nvPr/>
          </p:nvSpPr>
          <p:spPr>
            <a:xfrm>
              <a:off x="4415516" y="4771540"/>
              <a:ext cx="2134258" cy="345428"/>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sp>
          <p:nvSpPr>
            <p:cNvPr id="49" name="TextBox 48">
              <a:extLst>
                <a:ext uri="{FF2B5EF4-FFF2-40B4-BE49-F238E27FC236}">
                  <a16:creationId xmlns:a16="http://schemas.microsoft.com/office/drawing/2014/main" id="{6F108277-079E-EB57-9790-F575A9274023}"/>
                </a:ext>
              </a:extLst>
            </p:cNvPr>
            <p:cNvSpPr txBox="1"/>
            <p:nvPr/>
          </p:nvSpPr>
          <p:spPr>
            <a:xfrm rot="18009739">
              <a:off x="2519765" y="5617716"/>
              <a:ext cx="1377831" cy="282228"/>
            </a:xfrm>
            <a:prstGeom prst="rect">
              <a:avLst/>
            </a:prstGeom>
            <a:noFill/>
          </p:spPr>
          <p:txBody>
            <a:bodyPr wrap="square" rtlCol="0">
              <a:spAutoFit/>
            </a:bodyPr>
            <a:lstStyle/>
            <a:p>
              <a:pPr algn="ctr"/>
              <a:r>
                <a:rPr lang="en-US" sz="1200">
                  <a:solidFill>
                    <a:schemeClr val="bg1"/>
                  </a:solidFill>
                  <a:effectLst/>
                </a:rPr>
                <a:t>Coordination</a:t>
              </a:r>
              <a:endParaRPr lang="en-US" sz="1200">
                <a:solidFill>
                  <a:schemeClr val="bg1"/>
                </a:solidFill>
              </a:endParaRPr>
            </a:p>
          </p:txBody>
        </p:sp>
        <p:sp>
          <p:nvSpPr>
            <p:cNvPr id="50" name="TextBox 49">
              <a:extLst>
                <a:ext uri="{FF2B5EF4-FFF2-40B4-BE49-F238E27FC236}">
                  <a16:creationId xmlns:a16="http://schemas.microsoft.com/office/drawing/2014/main" id="{803C5FE9-9595-AF6B-28EC-49CDC73F5CE8}"/>
                </a:ext>
              </a:extLst>
            </p:cNvPr>
            <p:cNvSpPr txBox="1"/>
            <p:nvPr/>
          </p:nvSpPr>
          <p:spPr>
            <a:xfrm rot="18009739">
              <a:off x="3227830" y="5617714"/>
              <a:ext cx="1377831" cy="282228"/>
            </a:xfrm>
            <a:prstGeom prst="rect">
              <a:avLst/>
            </a:prstGeom>
            <a:noFill/>
          </p:spPr>
          <p:txBody>
            <a:bodyPr wrap="square" rtlCol="0">
              <a:spAutoFit/>
            </a:bodyPr>
            <a:lstStyle/>
            <a:p>
              <a:pPr algn="ctr"/>
              <a:r>
                <a:rPr lang="en-US" sz="1200">
                  <a:solidFill>
                    <a:schemeClr val="bg1"/>
                  </a:solidFill>
                  <a:effectLst/>
                </a:rPr>
                <a:t>Legislation</a:t>
              </a:r>
              <a:endParaRPr lang="en-US" sz="1200">
                <a:solidFill>
                  <a:schemeClr val="bg1"/>
                </a:solidFill>
              </a:endParaRPr>
            </a:p>
          </p:txBody>
        </p:sp>
        <p:sp>
          <p:nvSpPr>
            <p:cNvPr id="51" name="TextBox 50">
              <a:extLst>
                <a:ext uri="{FF2B5EF4-FFF2-40B4-BE49-F238E27FC236}">
                  <a16:creationId xmlns:a16="http://schemas.microsoft.com/office/drawing/2014/main" id="{B3F30C50-B2CC-ADBA-4791-45953D44073E}"/>
                </a:ext>
              </a:extLst>
            </p:cNvPr>
            <p:cNvSpPr txBox="1"/>
            <p:nvPr/>
          </p:nvSpPr>
          <p:spPr>
            <a:xfrm rot="18009739">
              <a:off x="4136008" y="5429562"/>
              <a:ext cx="1377831" cy="658532"/>
            </a:xfrm>
            <a:prstGeom prst="rect">
              <a:avLst/>
            </a:prstGeom>
            <a:noFill/>
          </p:spPr>
          <p:txBody>
            <a:bodyPr wrap="square" rtlCol="0">
              <a:spAutoFit/>
            </a:bodyPr>
            <a:lstStyle/>
            <a:p>
              <a:pPr algn="ctr"/>
              <a:r>
                <a:rPr lang="en-US" sz="1200">
                  <a:solidFill>
                    <a:schemeClr val="bg1"/>
                  </a:solidFill>
                  <a:effectLst/>
                </a:rPr>
                <a:t>Funding and resource allocation</a:t>
              </a:r>
              <a:endParaRPr lang="en-US" sz="1200">
                <a:solidFill>
                  <a:schemeClr val="bg1"/>
                </a:solidFill>
              </a:endParaRPr>
            </a:p>
          </p:txBody>
        </p:sp>
        <p:sp>
          <p:nvSpPr>
            <p:cNvPr id="52" name="TextBox 51">
              <a:extLst>
                <a:ext uri="{FF2B5EF4-FFF2-40B4-BE49-F238E27FC236}">
                  <a16:creationId xmlns:a16="http://schemas.microsoft.com/office/drawing/2014/main" id="{3B7DA8A6-6B03-6B9F-3782-8E27E9907BE1}"/>
                </a:ext>
              </a:extLst>
            </p:cNvPr>
            <p:cNvSpPr txBox="1"/>
            <p:nvPr/>
          </p:nvSpPr>
          <p:spPr>
            <a:xfrm rot="18009739">
              <a:off x="5054400" y="5611472"/>
              <a:ext cx="1351884" cy="282228"/>
            </a:xfrm>
            <a:prstGeom prst="rect">
              <a:avLst/>
            </a:prstGeom>
            <a:noFill/>
          </p:spPr>
          <p:txBody>
            <a:bodyPr wrap="square" rtlCol="0">
              <a:spAutoFit/>
            </a:bodyPr>
            <a:lstStyle/>
            <a:p>
              <a:pPr algn="ctr"/>
              <a:r>
                <a:rPr lang="en-US" sz="1200">
                  <a:solidFill>
                    <a:schemeClr val="bg1"/>
                  </a:solidFill>
                  <a:effectLst/>
                </a:rPr>
                <a:t>Promotion</a:t>
              </a:r>
              <a:endParaRPr lang="en-US" sz="1200">
                <a:solidFill>
                  <a:schemeClr val="bg1"/>
                </a:solidFill>
              </a:endParaRPr>
            </a:p>
          </p:txBody>
        </p:sp>
        <p:sp>
          <p:nvSpPr>
            <p:cNvPr id="53" name="TextBox 52">
              <a:extLst>
                <a:ext uri="{FF2B5EF4-FFF2-40B4-BE49-F238E27FC236}">
                  <a16:creationId xmlns:a16="http://schemas.microsoft.com/office/drawing/2014/main" id="{0A062B74-929B-7F96-FE01-3B22DDFA30EC}"/>
                </a:ext>
              </a:extLst>
            </p:cNvPr>
            <p:cNvSpPr txBox="1"/>
            <p:nvPr/>
          </p:nvSpPr>
          <p:spPr>
            <a:xfrm rot="18009739">
              <a:off x="5918718" y="5523640"/>
              <a:ext cx="1377831" cy="470380"/>
            </a:xfrm>
            <a:prstGeom prst="rect">
              <a:avLst/>
            </a:prstGeom>
            <a:noFill/>
          </p:spPr>
          <p:txBody>
            <a:bodyPr wrap="square" rtlCol="0">
              <a:spAutoFit/>
            </a:bodyPr>
            <a:lstStyle/>
            <a:p>
              <a:pPr algn="ctr"/>
              <a:r>
                <a:rPr lang="en-US" sz="1200">
                  <a:solidFill>
                    <a:schemeClr val="bg1"/>
                  </a:solidFill>
                  <a:effectLst/>
                </a:rPr>
                <a:t>Monitoring and evaluation</a:t>
              </a:r>
              <a:endParaRPr lang="en-US" sz="1200">
                <a:solidFill>
                  <a:schemeClr val="bg1"/>
                </a:solidFill>
              </a:endParaRPr>
            </a:p>
          </p:txBody>
        </p:sp>
        <p:sp>
          <p:nvSpPr>
            <p:cNvPr id="54" name="TextBox 53">
              <a:extLst>
                <a:ext uri="{FF2B5EF4-FFF2-40B4-BE49-F238E27FC236}">
                  <a16:creationId xmlns:a16="http://schemas.microsoft.com/office/drawing/2014/main" id="{BD04D2ED-1737-9729-2825-71FDF28D1821}"/>
                </a:ext>
              </a:extLst>
            </p:cNvPr>
            <p:cNvSpPr txBox="1"/>
            <p:nvPr/>
          </p:nvSpPr>
          <p:spPr>
            <a:xfrm rot="18009739">
              <a:off x="6898487" y="5429562"/>
              <a:ext cx="1377831" cy="658532"/>
            </a:xfrm>
            <a:prstGeom prst="rect">
              <a:avLst/>
            </a:prstGeom>
            <a:noFill/>
          </p:spPr>
          <p:txBody>
            <a:bodyPr wrap="square" rtlCol="0">
              <a:spAutoFit/>
            </a:bodyPr>
            <a:lstStyle/>
            <a:p>
              <a:pPr algn="ctr"/>
              <a:r>
                <a:rPr lang="en-US" sz="1200">
                  <a:solidFill>
                    <a:schemeClr val="bg1"/>
                  </a:solidFill>
                  <a:effectLst/>
                </a:rPr>
                <a:t>R&amp;D and knowledge transfer</a:t>
              </a:r>
              <a:endParaRPr lang="en-US" sz="1200">
                <a:solidFill>
                  <a:schemeClr val="bg1"/>
                </a:solidFill>
              </a:endParaRPr>
            </a:p>
          </p:txBody>
        </p:sp>
      </p:grpSp>
      <p:sp>
        <p:nvSpPr>
          <p:cNvPr id="86" name="TextBox 85">
            <a:extLst>
              <a:ext uri="{FF2B5EF4-FFF2-40B4-BE49-F238E27FC236}">
                <a16:creationId xmlns:a16="http://schemas.microsoft.com/office/drawing/2014/main" id="{654C0C50-BDE2-40F6-B16B-578E2A9E43F3}"/>
              </a:ext>
            </a:extLst>
          </p:cNvPr>
          <p:cNvSpPr txBox="1"/>
          <p:nvPr/>
        </p:nvSpPr>
        <p:spPr>
          <a:xfrm>
            <a:off x="3426830" y="3238996"/>
            <a:ext cx="1031577"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7" name="TextBox 86">
            <a:extLst>
              <a:ext uri="{FF2B5EF4-FFF2-40B4-BE49-F238E27FC236}">
                <a16:creationId xmlns:a16="http://schemas.microsoft.com/office/drawing/2014/main" id="{1DFA894E-3B04-02AC-5415-E89EB4156F88}"/>
              </a:ext>
            </a:extLst>
          </p:cNvPr>
          <p:cNvSpPr txBox="1"/>
          <p:nvPr/>
        </p:nvSpPr>
        <p:spPr>
          <a:xfrm>
            <a:off x="4512927" y="3269752"/>
            <a:ext cx="1031577" cy="830997"/>
          </a:xfrm>
          <a:prstGeom prst="rect">
            <a:avLst/>
          </a:prstGeom>
          <a:noFill/>
        </p:spPr>
        <p:txBody>
          <a:bodyPr wrap="square" rtlCol="0">
            <a:spAutoFit/>
          </a:bodyPr>
          <a:lstStyle/>
          <a:p>
            <a:pPr algn="ctr"/>
            <a:r>
              <a:rPr lang="en-US" sz="1200">
                <a:solidFill>
                  <a:schemeClr val="bg1"/>
                </a:solidFill>
                <a:effectLst/>
              </a:rPr>
              <a:t>Entry/exit of vehicles, drivers and operators</a:t>
            </a:r>
            <a:endParaRPr lang="en-US" sz="1200">
              <a:solidFill>
                <a:schemeClr val="bg1"/>
              </a:solidFill>
            </a:endParaRPr>
          </a:p>
        </p:txBody>
      </p:sp>
      <p:sp>
        <p:nvSpPr>
          <p:cNvPr id="89" name="TextBox 88">
            <a:extLst>
              <a:ext uri="{FF2B5EF4-FFF2-40B4-BE49-F238E27FC236}">
                <a16:creationId xmlns:a16="http://schemas.microsoft.com/office/drawing/2014/main" id="{B2AB73DE-B5DA-9878-9241-9155555DF90E}"/>
              </a:ext>
            </a:extLst>
          </p:cNvPr>
          <p:cNvSpPr txBox="1"/>
          <p:nvPr/>
        </p:nvSpPr>
        <p:spPr>
          <a:xfrm>
            <a:off x="5447223" y="3290602"/>
            <a:ext cx="1200275" cy="830997"/>
          </a:xfrm>
          <a:prstGeom prst="rect">
            <a:avLst/>
          </a:prstGeom>
          <a:noFill/>
        </p:spPr>
        <p:txBody>
          <a:bodyPr wrap="square" rtlCol="0">
            <a:spAutoFit/>
          </a:bodyPr>
          <a:lstStyle/>
          <a:p>
            <a:pPr algn="ctr"/>
            <a:r>
              <a:rPr lang="en-US" sz="1200">
                <a:solidFill>
                  <a:schemeClr val="bg1"/>
                </a:solidFill>
                <a:effectLst/>
              </a:rPr>
              <a:t>Recovery and rehabilitation of crash victims</a:t>
            </a:r>
            <a:endParaRPr lang="en-US" sz="1200">
              <a:solidFill>
                <a:schemeClr val="bg1"/>
              </a:solidFill>
            </a:endParaRPr>
          </a:p>
        </p:txBody>
      </p:sp>
      <p:sp>
        <p:nvSpPr>
          <p:cNvPr id="90" name="Oval 89">
            <a:extLst>
              <a:ext uri="{FF2B5EF4-FFF2-40B4-BE49-F238E27FC236}">
                <a16:creationId xmlns:a16="http://schemas.microsoft.com/office/drawing/2014/main" id="{860BDAF5-0ACA-C812-307C-2B075FA68BB9}"/>
              </a:ext>
            </a:extLst>
          </p:cNvPr>
          <p:cNvSpPr/>
          <p:nvPr/>
        </p:nvSpPr>
        <p:spPr>
          <a:xfrm rot="1711991">
            <a:off x="2455565" y="4259480"/>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Oval 90">
            <a:extLst>
              <a:ext uri="{FF2B5EF4-FFF2-40B4-BE49-F238E27FC236}">
                <a16:creationId xmlns:a16="http://schemas.microsoft.com/office/drawing/2014/main" id="{FF257F63-698F-7947-4A5D-D100D938CA9E}"/>
              </a:ext>
            </a:extLst>
          </p:cNvPr>
          <p:cNvSpPr/>
          <p:nvPr/>
        </p:nvSpPr>
        <p:spPr>
          <a:xfrm rot="1711991">
            <a:off x="3157072" y="4246356"/>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Oval 91">
            <a:extLst>
              <a:ext uri="{FF2B5EF4-FFF2-40B4-BE49-F238E27FC236}">
                <a16:creationId xmlns:a16="http://schemas.microsoft.com/office/drawing/2014/main" id="{A9D052C3-E15F-06BE-AEC6-6FE431E5A42E}"/>
              </a:ext>
            </a:extLst>
          </p:cNvPr>
          <p:cNvSpPr/>
          <p:nvPr/>
        </p:nvSpPr>
        <p:spPr>
          <a:xfrm rot="1711991">
            <a:off x="4020742" y="4295839"/>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Oval 92">
            <a:extLst>
              <a:ext uri="{FF2B5EF4-FFF2-40B4-BE49-F238E27FC236}">
                <a16:creationId xmlns:a16="http://schemas.microsoft.com/office/drawing/2014/main" id="{DB39BF5F-3533-35C9-F17E-C8CF7E2A9DC3}"/>
              </a:ext>
            </a:extLst>
          </p:cNvPr>
          <p:cNvSpPr/>
          <p:nvPr/>
        </p:nvSpPr>
        <p:spPr>
          <a:xfrm rot="1711991">
            <a:off x="4952260" y="4131551"/>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Oval 93">
            <a:extLst>
              <a:ext uri="{FF2B5EF4-FFF2-40B4-BE49-F238E27FC236}">
                <a16:creationId xmlns:a16="http://schemas.microsoft.com/office/drawing/2014/main" id="{04363554-3C9A-B96D-676F-6213F556A922}"/>
              </a:ext>
            </a:extLst>
          </p:cNvPr>
          <p:cNvSpPr/>
          <p:nvPr/>
        </p:nvSpPr>
        <p:spPr>
          <a:xfrm rot="1711991">
            <a:off x="5834729" y="4162307"/>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5" name="Oval 94">
            <a:extLst>
              <a:ext uri="{FF2B5EF4-FFF2-40B4-BE49-F238E27FC236}">
                <a16:creationId xmlns:a16="http://schemas.microsoft.com/office/drawing/2014/main" id="{CC49ED1A-51BD-01CF-E6FF-2B181FD17DBD}"/>
              </a:ext>
            </a:extLst>
          </p:cNvPr>
          <p:cNvSpPr/>
          <p:nvPr/>
        </p:nvSpPr>
        <p:spPr>
          <a:xfrm rot="1711991">
            <a:off x="6751213" y="4243520"/>
            <a:ext cx="678648" cy="1655294"/>
          </a:xfrm>
          <a:prstGeom prst="ellipse">
            <a:avLst/>
          </a:prstGeom>
          <a:solidFill>
            <a:srgbClr val="D9D9D9">
              <a:alpha val="14902"/>
            </a:srgbClr>
          </a:solidFill>
          <a:ln>
            <a:solidFill>
              <a:srgbClr val="B9B9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 name="Group 1">
            <a:extLst>
              <a:ext uri="{FF2B5EF4-FFF2-40B4-BE49-F238E27FC236}">
                <a16:creationId xmlns:a16="http://schemas.microsoft.com/office/drawing/2014/main" id="{4DC80F8F-CBD4-FE8F-0E3F-3EAE224DC2BC}"/>
              </a:ext>
            </a:extLst>
          </p:cNvPr>
          <p:cNvGrpSpPr/>
          <p:nvPr/>
        </p:nvGrpSpPr>
        <p:grpSpPr>
          <a:xfrm>
            <a:off x="7584705" y="1521013"/>
            <a:ext cx="4168645" cy="3384254"/>
            <a:chOff x="7743624" y="2263203"/>
            <a:chExt cx="4168648" cy="3384256"/>
          </a:xfrm>
        </p:grpSpPr>
        <p:sp>
          <p:nvSpPr>
            <p:cNvPr id="3" name="Triangle 43">
              <a:extLst>
                <a:ext uri="{FF2B5EF4-FFF2-40B4-BE49-F238E27FC236}">
                  <a16:creationId xmlns:a16="http://schemas.microsoft.com/office/drawing/2014/main" id="{8974D6F4-1713-08E5-9FFE-49DB1A6A4F10}"/>
                </a:ext>
              </a:extLst>
            </p:cNvPr>
            <p:cNvSpPr/>
            <p:nvPr/>
          </p:nvSpPr>
          <p:spPr>
            <a:xfrm rot="3600000">
              <a:off x="7810821" y="2727059"/>
              <a:ext cx="545051" cy="469871"/>
            </a:xfrm>
            <a:prstGeom prst="triangle">
              <a:avLst/>
            </a:prstGeom>
            <a:solidFill>
              <a:srgbClr val="002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144"/>
                </a:solidFill>
              </a:endParaRPr>
            </a:p>
          </p:txBody>
        </p:sp>
        <p:sp>
          <p:nvSpPr>
            <p:cNvPr id="4" name="Rectangle 3">
              <a:extLst>
                <a:ext uri="{FF2B5EF4-FFF2-40B4-BE49-F238E27FC236}">
                  <a16:creationId xmlns:a16="http://schemas.microsoft.com/office/drawing/2014/main" id="{D0EFEA5D-44C6-1412-60DC-29AC7A751B13}"/>
                </a:ext>
              </a:extLst>
            </p:cNvPr>
            <p:cNvSpPr/>
            <p:nvPr/>
          </p:nvSpPr>
          <p:spPr>
            <a:xfrm>
              <a:off x="8011267" y="2263203"/>
              <a:ext cx="3901005" cy="3384256"/>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lgn="just">
                <a:spcBef>
                  <a:spcPts val="0"/>
                </a:spcBef>
                <a:spcAft>
                  <a:spcPts val="0"/>
                </a:spcAft>
                <a:buSzPts val="1200"/>
                <a:buFont typeface="Symbol" pitchFamily="2" charset="2"/>
                <a:buChar char=""/>
              </a:pPr>
              <a:endParaRPr lang="en-NZ" sz="1350">
                <a:solidFill>
                  <a:srgbClr val="002060"/>
                </a:solidFill>
                <a:effectLst/>
                <a:ea typeface="Times New Roman" panose="02020603050405020304" pitchFamily="18" charset="0"/>
                <a:cs typeface="Calibri" panose="020F0502020204030204" pitchFamily="34" charset="0"/>
              </a:endParaRPr>
            </a:p>
            <a:p>
              <a:pPr marL="342900" marR="0" lvl="0" indent="-342900" algn="just">
                <a:spcBef>
                  <a:spcPts val="0"/>
                </a:spcBef>
                <a:spcAft>
                  <a:spcPts val="0"/>
                </a:spcAft>
                <a:buSzPts val="1200"/>
                <a:buFont typeface="Symbol" pitchFamily="2" charset="2"/>
                <a:buChar char=""/>
              </a:pPr>
              <a:endParaRPr lang="en-NZ" sz="1350">
                <a:solidFill>
                  <a:srgbClr val="002060"/>
                </a:solidFill>
                <a:ea typeface="Times New Roman" panose="02020603050405020304" pitchFamily="18" charset="0"/>
                <a:cs typeface="Calibri" panose="020F0502020204030204" pitchFamily="34" charset="0"/>
              </a:endParaRPr>
            </a:p>
            <a:p>
              <a:pPr marR="0" lvl="0" algn="just">
                <a:spcBef>
                  <a:spcPts val="0"/>
                </a:spcBef>
                <a:spcAft>
                  <a:spcPts val="0"/>
                </a:spcAft>
                <a:buSzPts val="1200"/>
              </a:pPr>
              <a:endParaRPr lang="en-NZ" sz="1350">
                <a:solidFill>
                  <a:srgbClr val="002060"/>
                </a:solidFill>
                <a:ea typeface="Times New Roman" panose="02020603050405020304" pitchFamily="18" charset="0"/>
                <a:cs typeface="Calibri" panose="020F0502020204030204" pitchFamily="34" charset="0"/>
              </a:endParaRPr>
            </a:p>
            <a:p>
              <a:pPr marL="342900" marR="0" lvl="0" indent="-342900" algn="just">
                <a:spcBef>
                  <a:spcPts val="0"/>
                </a:spcBef>
                <a:spcAft>
                  <a:spcPts val="0"/>
                </a:spcAft>
                <a:buSzPts val="1200"/>
                <a:buFont typeface="Symbol" pitchFamily="2" charset="2"/>
                <a:buChar char=""/>
              </a:pPr>
              <a:r>
                <a:rPr lang="en-NZ" sz="1350">
                  <a:solidFill>
                    <a:srgbClr val="002060"/>
                  </a:solidFill>
                  <a:effectLst/>
                  <a:ea typeface="Times New Roman" panose="02020603050405020304" pitchFamily="18" charset="0"/>
                  <a:cs typeface="Calibri" panose="020F0502020204030204" pitchFamily="34" charset="0"/>
                </a:rPr>
                <a:t>Research and development and knowledge transfer</a:t>
              </a:r>
              <a:r>
                <a:rPr lang="en-NZ" sz="1350" b="1">
                  <a:solidFill>
                    <a:srgbClr val="002060"/>
                  </a:solidFill>
                  <a:effectLst/>
                  <a:ea typeface="Times New Roman" panose="02020603050405020304" pitchFamily="18" charset="0"/>
                  <a:cs typeface="Calibri" panose="020F0502020204030204" pitchFamily="34" charset="0"/>
                </a:rPr>
                <a:t> </a:t>
              </a:r>
              <a:r>
                <a:rPr lang="en-NZ" sz="1350">
                  <a:solidFill>
                    <a:srgbClr val="002060"/>
                  </a:solidFill>
                  <a:effectLst/>
                  <a:ea typeface="Times New Roman" panose="02020603050405020304" pitchFamily="18" charset="0"/>
                  <a:cs typeface="Calibri" panose="020F0502020204030204" pitchFamily="34" charset="0"/>
                </a:rPr>
                <a:t>concerns the systematic and ongoing creation, codification, transfer and application of knowledge that contributes to the improved efficiency and effectiveness of the road safety management system, to achieve the desired focus on results.</a:t>
              </a:r>
              <a:endParaRPr lang="en-US" sz="1350">
                <a:solidFill>
                  <a:srgbClr val="002060"/>
                </a:solidFill>
                <a:effectLst/>
                <a:ea typeface="Times New Roman" panose="02020603050405020304" pitchFamily="18" charset="0"/>
                <a:cs typeface="Times New Roman" panose="02020603050405020304" pitchFamily="18" charset="0"/>
              </a:endParaRPr>
            </a:p>
            <a:p>
              <a:pPr marL="0" marR="0" algn="just">
                <a:spcBef>
                  <a:spcPts val="0"/>
                </a:spcBef>
                <a:spcAft>
                  <a:spcPts val="0"/>
                </a:spcAft>
              </a:pPr>
              <a:r>
                <a:rPr lang="en-NZ" sz="1350">
                  <a:solidFill>
                    <a:srgbClr val="002060"/>
                  </a:solidFill>
                  <a:effectLst/>
                  <a:ea typeface="Times New Roman" panose="02020603050405020304" pitchFamily="18" charset="0"/>
                  <a:cs typeface="Times New Roman" panose="02020603050405020304" pitchFamily="18" charset="0"/>
                </a:rPr>
                <a:t> </a:t>
              </a:r>
              <a:endParaRPr lang="en-US" sz="1350">
                <a:solidFill>
                  <a:srgbClr val="002060"/>
                </a:solidFill>
                <a:effectLst/>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SzPts val="1200"/>
                <a:buFont typeface="Symbol" pitchFamily="2" charset="2"/>
                <a:buChar char=""/>
              </a:pPr>
              <a:r>
                <a:rPr lang="en-NZ" sz="1350" i="1">
                  <a:solidFill>
                    <a:srgbClr val="002060"/>
                  </a:solidFill>
                  <a:effectLst/>
                  <a:ea typeface="Times New Roman" panose="02020603050405020304" pitchFamily="18" charset="0"/>
                  <a:cs typeface="Times New Roman" panose="02020603050405020304" pitchFamily="18" charset="0"/>
                </a:rPr>
                <a:t>Agency research and development and knowledge transfer measures?</a:t>
              </a:r>
            </a:p>
            <a:p>
              <a:pPr marL="342900" marR="0" lvl="0" indent="-342900" algn="just">
                <a:spcBef>
                  <a:spcPts val="0"/>
                </a:spcBef>
                <a:spcAft>
                  <a:spcPts val="0"/>
                </a:spcAft>
                <a:buSzPts val="1200"/>
                <a:buFont typeface="Symbol" pitchFamily="2" charset="2"/>
                <a:buChar char=""/>
              </a:pPr>
              <a:endParaRPr lang="en-NZ" sz="1350" i="1">
                <a:solidFill>
                  <a:srgbClr val="002060"/>
                </a:solidFill>
                <a:ea typeface="Times New Roman" panose="02020603050405020304" pitchFamily="18" charset="0"/>
                <a:cs typeface="Times New Roman" panose="02020603050405020304" pitchFamily="18" charset="0"/>
              </a:endParaRPr>
            </a:p>
            <a:p>
              <a:pPr marL="342900" indent="-342900" algn="just">
                <a:buSzPts val="1200"/>
                <a:buFont typeface="Symbol" pitchFamily="2" charset="2"/>
                <a:buChar char=""/>
              </a:pPr>
              <a:r>
                <a:rPr lang="en-AU" sz="1350" i="1">
                  <a:solidFill>
                    <a:schemeClr val="tx2">
                      <a:lumMod val="90000"/>
                      <a:lumOff val="10000"/>
                    </a:schemeClr>
                  </a:solidFill>
                  <a:ea typeface="Times New Roman" panose="02020603050405020304" pitchFamily="18" charset="0"/>
                  <a:cs typeface="Times New Roman" panose="02020603050405020304" pitchFamily="18" charset="0"/>
                </a:rPr>
                <a:t>Related s</a:t>
              </a:r>
              <a:r>
                <a:rPr lang="en-AU" sz="1350" i="1">
                  <a:solidFill>
                    <a:schemeClr val="tx2">
                      <a:lumMod val="90000"/>
                      <a:lumOff val="10000"/>
                    </a:schemeClr>
                  </a:solidFill>
                  <a:effectLst/>
                  <a:ea typeface="Times New Roman" panose="02020603050405020304" pitchFamily="18" charset="0"/>
                  <a:cs typeface="Times New Roman" panose="02020603050405020304" pitchFamily="18" charset="0"/>
                </a:rPr>
                <a:t>taff numbers and skillsets?</a:t>
              </a:r>
              <a:endParaRPr lang="en-US" sz="1350" i="1">
                <a:solidFill>
                  <a:srgbClr val="002060"/>
                </a:solidFill>
                <a:effectLst/>
                <a:ea typeface="Times New Roman" panose="02020603050405020304" pitchFamily="18" charset="0"/>
                <a:cs typeface="Times New Roman" panose="02020603050405020304" pitchFamily="18" charset="0"/>
              </a:endParaRPr>
            </a:p>
            <a:p>
              <a:pPr algn="ctr"/>
              <a:endParaRPr lang="en-US" sz="1350">
                <a:solidFill>
                  <a:srgbClr val="002060"/>
                </a:solidFill>
              </a:endParaRPr>
            </a:p>
          </p:txBody>
        </p:sp>
        <p:sp>
          <p:nvSpPr>
            <p:cNvPr id="6" name="Rectangle 5">
              <a:extLst>
                <a:ext uri="{FF2B5EF4-FFF2-40B4-BE49-F238E27FC236}">
                  <a16:creationId xmlns:a16="http://schemas.microsoft.com/office/drawing/2014/main" id="{F0473E2F-A94C-7775-6797-06C865C363A6}"/>
                </a:ext>
              </a:extLst>
            </p:cNvPr>
            <p:cNvSpPr/>
            <p:nvPr/>
          </p:nvSpPr>
          <p:spPr>
            <a:xfrm>
              <a:off x="7743624" y="2323142"/>
              <a:ext cx="3975134" cy="524505"/>
            </a:xfrm>
            <a:prstGeom prst="rect">
              <a:avLst/>
            </a:prstGeom>
            <a:solidFill>
              <a:srgbClr val="002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solidFill>
                    <a:schemeClr val="bg1"/>
                  </a:solidFill>
                  <a:effectLst/>
                </a:rPr>
                <a:t>R&amp;D </a:t>
              </a:r>
              <a:r>
                <a:rPr lang="en-US" sz="1600" b="1">
                  <a:solidFill>
                    <a:schemeClr val="bg1"/>
                  </a:solidFill>
                </a:rPr>
                <a:t>K</a:t>
              </a:r>
              <a:r>
                <a:rPr lang="en-US" sz="1600" b="1">
                  <a:solidFill>
                    <a:schemeClr val="bg1"/>
                  </a:solidFill>
                  <a:effectLst/>
                </a:rPr>
                <a:t>nowledge </a:t>
              </a:r>
              <a:r>
                <a:rPr lang="en-US" sz="1600" b="1">
                  <a:solidFill>
                    <a:schemeClr val="bg1"/>
                  </a:solidFill>
                </a:rPr>
                <a:t>T</a:t>
              </a:r>
              <a:r>
                <a:rPr lang="en-US" sz="1600" b="1">
                  <a:solidFill>
                    <a:schemeClr val="bg1"/>
                  </a:solidFill>
                  <a:effectLst/>
                </a:rPr>
                <a:t>ransfer</a:t>
              </a:r>
              <a:endParaRPr lang="en-US" sz="1600" b="1">
                <a:solidFill>
                  <a:schemeClr val="bg1"/>
                </a:solidFill>
              </a:endParaRPr>
            </a:p>
          </p:txBody>
        </p:sp>
      </p:grpSp>
    </p:spTree>
    <p:extLst>
      <p:ext uri="{BB962C8B-B14F-4D97-AF65-F5344CB8AC3E}">
        <p14:creationId xmlns:p14="http://schemas.microsoft.com/office/powerpoint/2010/main" val="921797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424255" y="1304093"/>
            <a:ext cx="4328940" cy="3416320"/>
          </a:xfrm>
          <a:prstGeom prst="rect">
            <a:avLst/>
          </a:prstGeom>
          <a:solidFill>
            <a:schemeClr val="bg1">
              <a:lumMod val="85000"/>
            </a:schemeClr>
          </a:solidFill>
        </p:spPr>
        <p:txBody>
          <a:bodyPr wrap="square" rtlCol="0">
            <a:spAutoFit/>
          </a:bodyPr>
          <a:lstStyle/>
          <a:p>
            <a:r>
              <a:rPr lang="en-US" sz="3600" b="1"/>
              <a:t>Step 4: </a:t>
            </a:r>
            <a:r>
              <a:rPr lang="en-US" sz="3600"/>
              <a:t>What contribution is the lead agency making to the system management process?</a:t>
            </a:r>
          </a:p>
        </p:txBody>
      </p:sp>
      <p:pic>
        <p:nvPicPr>
          <p:cNvPr id="3" name="Picture 2">
            <a:extLst>
              <a:ext uri="{FF2B5EF4-FFF2-40B4-BE49-F238E27FC236}">
                <a16:creationId xmlns:a16="http://schemas.microsoft.com/office/drawing/2014/main" id="{8986675B-F64D-2371-1725-3825B0AEF75C}"/>
              </a:ext>
            </a:extLst>
          </p:cNvPr>
          <p:cNvPicPr>
            <a:picLocks noChangeAspect="1"/>
          </p:cNvPicPr>
          <p:nvPr/>
        </p:nvPicPr>
        <p:blipFill rotWithShape="1">
          <a:blip r:embed="rId3"/>
          <a:srcRect l="9414"/>
          <a:stretch/>
        </p:blipFill>
        <p:spPr>
          <a:xfrm>
            <a:off x="5123543" y="87086"/>
            <a:ext cx="7029752" cy="5820228"/>
          </a:xfrm>
          <a:prstGeom prst="rect">
            <a:avLst/>
          </a:prstGeom>
        </p:spPr>
      </p:pic>
    </p:spTree>
    <p:extLst>
      <p:ext uri="{BB962C8B-B14F-4D97-AF65-F5344CB8AC3E}">
        <p14:creationId xmlns:p14="http://schemas.microsoft.com/office/powerpoint/2010/main" val="4044237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4: How are agency interventions being managed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33" name="Group 32">
            <a:extLst>
              <a:ext uri="{FF2B5EF4-FFF2-40B4-BE49-F238E27FC236}">
                <a16:creationId xmlns:a16="http://schemas.microsoft.com/office/drawing/2014/main" id="{082FA05B-2BED-D6D5-3A6B-AF5B447DFBEA}"/>
              </a:ext>
            </a:extLst>
          </p:cNvPr>
          <p:cNvGrpSpPr/>
          <p:nvPr/>
        </p:nvGrpSpPr>
        <p:grpSpPr>
          <a:xfrm>
            <a:off x="79687" y="990412"/>
            <a:ext cx="7897437" cy="4690119"/>
            <a:chOff x="463742" y="1183870"/>
            <a:chExt cx="8046519" cy="5263875"/>
          </a:xfrm>
        </p:grpSpPr>
        <p:grpSp>
          <p:nvGrpSpPr>
            <p:cNvPr id="34" name="Group 33">
              <a:extLst>
                <a:ext uri="{FF2B5EF4-FFF2-40B4-BE49-F238E27FC236}">
                  <a16:creationId xmlns:a16="http://schemas.microsoft.com/office/drawing/2014/main" id="{06EB11D8-9CDB-6ECC-3FAE-CF42A10ACFDA}"/>
                </a:ext>
              </a:extLst>
            </p:cNvPr>
            <p:cNvGrpSpPr/>
            <p:nvPr/>
          </p:nvGrpSpPr>
          <p:grpSpPr>
            <a:xfrm>
              <a:off x="463742" y="1183870"/>
              <a:ext cx="8046519" cy="5215404"/>
              <a:chOff x="672289" y="1586713"/>
              <a:chExt cx="6874890" cy="4456005"/>
            </a:xfrm>
          </p:grpSpPr>
          <p:sp>
            <p:nvSpPr>
              <p:cNvPr id="55" name="Freeform 15">
                <a:extLst>
                  <a:ext uri="{FF2B5EF4-FFF2-40B4-BE49-F238E27FC236}">
                    <a16:creationId xmlns:a16="http://schemas.microsoft.com/office/drawing/2014/main" id="{B188D0D8-44DD-B6DF-2876-1666328C7F0B}"/>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56" name="Freeform 16">
                <a:extLst>
                  <a:ext uri="{FF2B5EF4-FFF2-40B4-BE49-F238E27FC236}">
                    <a16:creationId xmlns:a16="http://schemas.microsoft.com/office/drawing/2014/main" id="{1B8B1CB6-0260-32B5-F6D9-9AC939E0AF73}"/>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57" name="Freeform 17">
                <a:extLst>
                  <a:ext uri="{FF2B5EF4-FFF2-40B4-BE49-F238E27FC236}">
                    <a16:creationId xmlns:a16="http://schemas.microsoft.com/office/drawing/2014/main" id="{F524AF25-6CA5-1F3A-E77D-B0FE7A989B93}"/>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58" name="Straight Connector 57">
                <a:extLst>
                  <a:ext uri="{FF2B5EF4-FFF2-40B4-BE49-F238E27FC236}">
                    <a16:creationId xmlns:a16="http://schemas.microsoft.com/office/drawing/2014/main" id="{2405F540-97B7-73D5-2E60-B44792B52B8A}"/>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7BF0F85-7A6C-2A2D-5A3D-C3FF62BA9D9B}"/>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3FD3D13-BE6D-387B-9B12-CCB02A4F8FCA}"/>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DECB82D-094B-8997-2764-91BF653BB627}"/>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62" name="Freeform 22">
                <a:extLst>
                  <a:ext uri="{FF2B5EF4-FFF2-40B4-BE49-F238E27FC236}">
                    <a16:creationId xmlns:a16="http://schemas.microsoft.com/office/drawing/2014/main" id="{68B757DE-A3F7-C22A-F130-81633983E01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3" name="Freeform 23">
                <a:extLst>
                  <a:ext uri="{FF2B5EF4-FFF2-40B4-BE49-F238E27FC236}">
                    <a16:creationId xmlns:a16="http://schemas.microsoft.com/office/drawing/2014/main" id="{285B26A5-3C5B-35A6-FFE7-CB70B250106F}"/>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24">
                <a:extLst>
                  <a:ext uri="{FF2B5EF4-FFF2-40B4-BE49-F238E27FC236}">
                    <a16:creationId xmlns:a16="http://schemas.microsoft.com/office/drawing/2014/main" id="{3AC69554-4C67-5D06-019E-B6C1C1373ABA}"/>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25">
                <a:extLst>
                  <a:ext uri="{FF2B5EF4-FFF2-40B4-BE49-F238E27FC236}">
                    <a16:creationId xmlns:a16="http://schemas.microsoft.com/office/drawing/2014/main" id="{05E29637-C126-A55D-1424-257DA52DED27}"/>
                  </a:ext>
                </a:extLst>
              </p:cNvPr>
              <p:cNvSpPr/>
              <p:nvPr/>
            </p:nvSpPr>
            <p:spPr>
              <a:xfrm flipV="1">
                <a:off x="2423480" y="4700965"/>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cxnSp>
            <p:nvCxnSpPr>
              <p:cNvPr id="66" name="Straight Connector 65">
                <a:extLst>
                  <a:ext uri="{FF2B5EF4-FFF2-40B4-BE49-F238E27FC236}">
                    <a16:creationId xmlns:a16="http://schemas.microsoft.com/office/drawing/2014/main" id="{EF7586E0-B547-02E2-417F-43DD6FDBD82F}"/>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9BF5C17-5862-6D05-2E31-6B013EA53DA3}"/>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3D19A49-BAF5-7CBC-630F-A74506E76BC5}"/>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E2353EF-EBA5-5E27-07F6-E8C79F5F1A15}"/>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210787D-2002-285F-131E-1D6BDF55AB7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DD6FB33-5C28-3905-DF55-7654CE68A38D}"/>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AE51A1E-4F51-3E20-4798-40D3A7D03BB5}"/>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B6DAF74-07CD-18B7-38BA-BFD616B3221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1C0D70B-A893-DFE3-5AEA-9152F3DBEE5F}"/>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DB0905E-60E3-7D6D-5AAF-7A71E56CF057}"/>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A90475-3B74-9D03-AEE5-39BB2E8AE7A1}"/>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FD3567-28D3-2D40-E7CC-8C10FAB51D6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0EFAFF26-AE73-EE57-A34C-7EC3E6F1B7FA}"/>
                </a:ext>
              </a:extLst>
            </p:cNvPr>
            <p:cNvSpPr txBox="1"/>
            <p:nvPr/>
          </p:nvSpPr>
          <p:spPr>
            <a:xfrm>
              <a:off x="5107938" y="1540425"/>
              <a:ext cx="725837" cy="518142"/>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36" name="TextBox 35">
              <a:extLst>
                <a:ext uri="{FF2B5EF4-FFF2-40B4-BE49-F238E27FC236}">
                  <a16:creationId xmlns:a16="http://schemas.microsoft.com/office/drawing/2014/main" id="{042CB1B5-529A-F69F-D298-4980550D0721}"/>
                </a:ext>
              </a:extLst>
            </p:cNvPr>
            <p:cNvSpPr txBox="1"/>
            <p:nvPr/>
          </p:nvSpPr>
          <p:spPr>
            <a:xfrm>
              <a:off x="4886084" y="2011543"/>
              <a:ext cx="1169544" cy="518142"/>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38" name="TextBox 37">
              <a:extLst>
                <a:ext uri="{FF2B5EF4-FFF2-40B4-BE49-F238E27FC236}">
                  <a16:creationId xmlns:a16="http://schemas.microsoft.com/office/drawing/2014/main" id="{F6418411-D3BA-9567-F41A-D2D53A03B860}"/>
                </a:ext>
              </a:extLst>
            </p:cNvPr>
            <p:cNvSpPr txBox="1"/>
            <p:nvPr/>
          </p:nvSpPr>
          <p:spPr>
            <a:xfrm>
              <a:off x="4803695" y="2453073"/>
              <a:ext cx="1334323" cy="518142"/>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39" name="TextBox 38">
              <a:extLst>
                <a:ext uri="{FF2B5EF4-FFF2-40B4-BE49-F238E27FC236}">
                  <a16:creationId xmlns:a16="http://schemas.microsoft.com/office/drawing/2014/main" id="{82D48741-74E2-CDE9-44E3-68A1615A047B}"/>
                </a:ext>
              </a:extLst>
            </p:cNvPr>
            <p:cNvSpPr txBox="1"/>
            <p:nvPr/>
          </p:nvSpPr>
          <p:spPr>
            <a:xfrm>
              <a:off x="4803695" y="2912315"/>
              <a:ext cx="1334323" cy="310885"/>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47" name="TextBox 46">
              <a:extLst>
                <a:ext uri="{FF2B5EF4-FFF2-40B4-BE49-F238E27FC236}">
                  <a16:creationId xmlns:a16="http://schemas.microsoft.com/office/drawing/2014/main" id="{29DF59B5-14BF-45BE-2AAB-53805549A867}"/>
                </a:ext>
              </a:extLst>
            </p:cNvPr>
            <p:cNvSpPr txBox="1"/>
            <p:nvPr/>
          </p:nvSpPr>
          <p:spPr>
            <a:xfrm>
              <a:off x="4671859" y="3203241"/>
              <a:ext cx="1883336" cy="345428"/>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48" name="TextBox 47">
              <a:extLst>
                <a:ext uri="{FF2B5EF4-FFF2-40B4-BE49-F238E27FC236}">
                  <a16:creationId xmlns:a16="http://schemas.microsoft.com/office/drawing/2014/main" id="{6EFA1EF3-F0C8-ABED-0260-ED66B879E2BC}"/>
                </a:ext>
              </a:extLst>
            </p:cNvPr>
            <p:cNvSpPr txBox="1"/>
            <p:nvPr/>
          </p:nvSpPr>
          <p:spPr>
            <a:xfrm>
              <a:off x="4415516" y="4771540"/>
              <a:ext cx="2134258" cy="345428"/>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sp>
          <p:nvSpPr>
            <p:cNvPr id="49" name="TextBox 48">
              <a:extLst>
                <a:ext uri="{FF2B5EF4-FFF2-40B4-BE49-F238E27FC236}">
                  <a16:creationId xmlns:a16="http://schemas.microsoft.com/office/drawing/2014/main" id="{6F108277-079E-EB57-9790-F575A9274023}"/>
                </a:ext>
              </a:extLst>
            </p:cNvPr>
            <p:cNvSpPr txBox="1"/>
            <p:nvPr/>
          </p:nvSpPr>
          <p:spPr>
            <a:xfrm rot="18009739">
              <a:off x="2519765" y="5617716"/>
              <a:ext cx="1377831" cy="282228"/>
            </a:xfrm>
            <a:prstGeom prst="rect">
              <a:avLst/>
            </a:prstGeom>
            <a:noFill/>
          </p:spPr>
          <p:txBody>
            <a:bodyPr wrap="square" rtlCol="0">
              <a:spAutoFit/>
            </a:bodyPr>
            <a:lstStyle/>
            <a:p>
              <a:pPr algn="ctr"/>
              <a:r>
                <a:rPr lang="en-US" sz="1200">
                  <a:solidFill>
                    <a:schemeClr val="bg1"/>
                  </a:solidFill>
                  <a:effectLst/>
                </a:rPr>
                <a:t>Coordination</a:t>
              </a:r>
              <a:endParaRPr lang="en-US" sz="1200">
                <a:solidFill>
                  <a:schemeClr val="bg1"/>
                </a:solidFill>
              </a:endParaRPr>
            </a:p>
          </p:txBody>
        </p:sp>
        <p:sp>
          <p:nvSpPr>
            <p:cNvPr id="50" name="TextBox 49">
              <a:extLst>
                <a:ext uri="{FF2B5EF4-FFF2-40B4-BE49-F238E27FC236}">
                  <a16:creationId xmlns:a16="http://schemas.microsoft.com/office/drawing/2014/main" id="{803C5FE9-9595-AF6B-28EC-49CDC73F5CE8}"/>
                </a:ext>
              </a:extLst>
            </p:cNvPr>
            <p:cNvSpPr txBox="1"/>
            <p:nvPr/>
          </p:nvSpPr>
          <p:spPr>
            <a:xfrm rot="18009739">
              <a:off x="3227830" y="5617714"/>
              <a:ext cx="1377831" cy="282228"/>
            </a:xfrm>
            <a:prstGeom prst="rect">
              <a:avLst/>
            </a:prstGeom>
            <a:noFill/>
          </p:spPr>
          <p:txBody>
            <a:bodyPr wrap="square" rtlCol="0">
              <a:spAutoFit/>
            </a:bodyPr>
            <a:lstStyle/>
            <a:p>
              <a:pPr algn="ctr"/>
              <a:r>
                <a:rPr lang="en-US" sz="1200">
                  <a:solidFill>
                    <a:schemeClr val="bg1"/>
                  </a:solidFill>
                  <a:effectLst/>
                </a:rPr>
                <a:t>Legislation</a:t>
              </a:r>
              <a:endParaRPr lang="en-US" sz="1200">
                <a:solidFill>
                  <a:schemeClr val="bg1"/>
                </a:solidFill>
              </a:endParaRPr>
            </a:p>
          </p:txBody>
        </p:sp>
        <p:sp>
          <p:nvSpPr>
            <p:cNvPr id="51" name="TextBox 50">
              <a:extLst>
                <a:ext uri="{FF2B5EF4-FFF2-40B4-BE49-F238E27FC236}">
                  <a16:creationId xmlns:a16="http://schemas.microsoft.com/office/drawing/2014/main" id="{B3F30C50-B2CC-ADBA-4791-45953D44073E}"/>
                </a:ext>
              </a:extLst>
            </p:cNvPr>
            <p:cNvSpPr txBox="1"/>
            <p:nvPr/>
          </p:nvSpPr>
          <p:spPr>
            <a:xfrm rot="18009739">
              <a:off x="4136008" y="5429562"/>
              <a:ext cx="1377831" cy="658532"/>
            </a:xfrm>
            <a:prstGeom prst="rect">
              <a:avLst/>
            </a:prstGeom>
            <a:noFill/>
          </p:spPr>
          <p:txBody>
            <a:bodyPr wrap="square" rtlCol="0">
              <a:spAutoFit/>
            </a:bodyPr>
            <a:lstStyle/>
            <a:p>
              <a:pPr algn="ctr"/>
              <a:r>
                <a:rPr lang="en-US" sz="1200">
                  <a:solidFill>
                    <a:schemeClr val="bg1"/>
                  </a:solidFill>
                  <a:effectLst/>
                </a:rPr>
                <a:t>Funding and resource allocation</a:t>
              </a:r>
              <a:endParaRPr lang="en-US" sz="1200">
                <a:solidFill>
                  <a:schemeClr val="bg1"/>
                </a:solidFill>
              </a:endParaRPr>
            </a:p>
          </p:txBody>
        </p:sp>
        <p:sp>
          <p:nvSpPr>
            <p:cNvPr id="52" name="TextBox 51">
              <a:extLst>
                <a:ext uri="{FF2B5EF4-FFF2-40B4-BE49-F238E27FC236}">
                  <a16:creationId xmlns:a16="http://schemas.microsoft.com/office/drawing/2014/main" id="{3B7DA8A6-6B03-6B9F-3782-8E27E9907BE1}"/>
                </a:ext>
              </a:extLst>
            </p:cNvPr>
            <p:cNvSpPr txBox="1"/>
            <p:nvPr/>
          </p:nvSpPr>
          <p:spPr>
            <a:xfrm rot="18009739">
              <a:off x="5054400" y="5611472"/>
              <a:ext cx="1351884" cy="282228"/>
            </a:xfrm>
            <a:prstGeom prst="rect">
              <a:avLst/>
            </a:prstGeom>
            <a:noFill/>
          </p:spPr>
          <p:txBody>
            <a:bodyPr wrap="square" rtlCol="0">
              <a:spAutoFit/>
            </a:bodyPr>
            <a:lstStyle/>
            <a:p>
              <a:pPr algn="ctr"/>
              <a:r>
                <a:rPr lang="en-US" sz="1200">
                  <a:solidFill>
                    <a:schemeClr val="bg1"/>
                  </a:solidFill>
                  <a:effectLst/>
                </a:rPr>
                <a:t>Promotion</a:t>
              </a:r>
              <a:endParaRPr lang="en-US" sz="1200">
                <a:solidFill>
                  <a:schemeClr val="bg1"/>
                </a:solidFill>
              </a:endParaRPr>
            </a:p>
          </p:txBody>
        </p:sp>
        <p:sp>
          <p:nvSpPr>
            <p:cNvPr id="53" name="TextBox 52">
              <a:extLst>
                <a:ext uri="{FF2B5EF4-FFF2-40B4-BE49-F238E27FC236}">
                  <a16:creationId xmlns:a16="http://schemas.microsoft.com/office/drawing/2014/main" id="{0A062B74-929B-7F96-FE01-3B22DDFA30EC}"/>
                </a:ext>
              </a:extLst>
            </p:cNvPr>
            <p:cNvSpPr txBox="1"/>
            <p:nvPr/>
          </p:nvSpPr>
          <p:spPr>
            <a:xfrm rot="18009739">
              <a:off x="5918718" y="5523640"/>
              <a:ext cx="1377831" cy="470380"/>
            </a:xfrm>
            <a:prstGeom prst="rect">
              <a:avLst/>
            </a:prstGeom>
            <a:noFill/>
          </p:spPr>
          <p:txBody>
            <a:bodyPr wrap="square" rtlCol="0">
              <a:spAutoFit/>
            </a:bodyPr>
            <a:lstStyle/>
            <a:p>
              <a:pPr algn="ctr"/>
              <a:r>
                <a:rPr lang="en-US" sz="1200">
                  <a:solidFill>
                    <a:schemeClr val="bg1"/>
                  </a:solidFill>
                  <a:effectLst/>
                </a:rPr>
                <a:t>Monitoring and evaluation</a:t>
              </a:r>
              <a:endParaRPr lang="en-US" sz="1200">
                <a:solidFill>
                  <a:schemeClr val="bg1"/>
                </a:solidFill>
              </a:endParaRPr>
            </a:p>
          </p:txBody>
        </p:sp>
        <p:sp>
          <p:nvSpPr>
            <p:cNvPr id="54" name="TextBox 53">
              <a:extLst>
                <a:ext uri="{FF2B5EF4-FFF2-40B4-BE49-F238E27FC236}">
                  <a16:creationId xmlns:a16="http://schemas.microsoft.com/office/drawing/2014/main" id="{BD04D2ED-1737-9729-2825-71FDF28D1821}"/>
                </a:ext>
              </a:extLst>
            </p:cNvPr>
            <p:cNvSpPr txBox="1"/>
            <p:nvPr/>
          </p:nvSpPr>
          <p:spPr>
            <a:xfrm rot="18009739">
              <a:off x="6898487" y="5429562"/>
              <a:ext cx="1377831" cy="658532"/>
            </a:xfrm>
            <a:prstGeom prst="rect">
              <a:avLst/>
            </a:prstGeom>
            <a:noFill/>
          </p:spPr>
          <p:txBody>
            <a:bodyPr wrap="square" rtlCol="0">
              <a:spAutoFit/>
            </a:bodyPr>
            <a:lstStyle/>
            <a:p>
              <a:pPr algn="ctr"/>
              <a:r>
                <a:rPr lang="en-US" sz="1200">
                  <a:solidFill>
                    <a:schemeClr val="bg1"/>
                  </a:solidFill>
                  <a:effectLst/>
                </a:rPr>
                <a:t>R&amp;D and knowledge transfer</a:t>
              </a:r>
              <a:endParaRPr lang="en-US" sz="1200">
                <a:solidFill>
                  <a:schemeClr val="bg1"/>
                </a:solidFill>
              </a:endParaRPr>
            </a:p>
          </p:txBody>
        </p:sp>
      </p:grpSp>
      <p:sp>
        <p:nvSpPr>
          <p:cNvPr id="86" name="TextBox 85">
            <a:extLst>
              <a:ext uri="{FF2B5EF4-FFF2-40B4-BE49-F238E27FC236}">
                <a16:creationId xmlns:a16="http://schemas.microsoft.com/office/drawing/2014/main" id="{654C0C50-BDE2-40F6-B16B-578E2A9E43F3}"/>
              </a:ext>
            </a:extLst>
          </p:cNvPr>
          <p:cNvSpPr txBox="1"/>
          <p:nvPr/>
        </p:nvSpPr>
        <p:spPr>
          <a:xfrm>
            <a:off x="3426830" y="3238996"/>
            <a:ext cx="1031577"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7" name="TextBox 86">
            <a:extLst>
              <a:ext uri="{FF2B5EF4-FFF2-40B4-BE49-F238E27FC236}">
                <a16:creationId xmlns:a16="http://schemas.microsoft.com/office/drawing/2014/main" id="{1DFA894E-3B04-02AC-5415-E89EB4156F88}"/>
              </a:ext>
            </a:extLst>
          </p:cNvPr>
          <p:cNvSpPr txBox="1"/>
          <p:nvPr/>
        </p:nvSpPr>
        <p:spPr>
          <a:xfrm>
            <a:off x="4512927" y="3269752"/>
            <a:ext cx="1031577" cy="830997"/>
          </a:xfrm>
          <a:prstGeom prst="rect">
            <a:avLst/>
          </a:prstGeom>
          <a:noFill/>
        </p:spPr>
        <p:txBody>
          <a:bodyPr wrap="square" rtlCol="0">
            <a:spAutoFit/>
          </a:bodyPr>
          <a:lstStyle/>
          <a:p>
            <a:pPr algn="ctr"/>
            <a:r>
              <a:rPr lang="en-US" sz="1200">
                <a:solidFill>
                  <a:schemeClr val="bg1"/>
                </a:solidFill>
                <a:effectLst/>
              </a:rPr>
              <a:t>Entry/exit of vehicles, drivers and operators</a:t>
            </a:r>
            <a:endParaRPr lang="en-US" sz="1200">
              <a:solidFill>
                <a:schemeClr val="bg1"/>
              </a:solidFill>
            </a:endParaRPr>
          </a:p>
        </p:txBody>
      </p:sp>
      <p:sp>
        <p:nvSpPr>
          <p:cNvPr id="89" name="TextBox 88">
            <a:extLst>
              <a:ext uri="{FF2B5EF4-FFF2-40B4-BE49-F238E27FC236}">
                <a16:creationId xmlns:a16="http://schemas.microsoft.com/office/drawing/2014/main" id="{B2AB73DE-B5DA-9878-9241-9155555DF90E}"/>
              </a:ext>
            </a:extLst>
          </p:cNvPr>
          <p:cNvSpPr txBox="1"/>
          <p:nvPr/>
        </p:nvSpPr>
        <p:spPr>
          <a:xfrm>
            <a:off x="5447223" y="3290602"/>
            <a:ext cx="1200275" cy="830997"/>
          </a:xfrm>
          <a:prstGeom prst="rect">
            <a:avLst/>
          </a:prstGeom>
          <a:noFill/>
        </p:spPr>
        <p:txBody>
          <a:bodyPr wrap="square" rtlCol="0">
            <a:spAutoFit/>
          </a:bodyPr>
          <a:lstStyle/>
          <a:p>
            <a:pPr algn="ctr"/>
            <a:r>
              <a:rPr lang="en-US" sz="1200">
                <a:solidFill>
                  <a:schemeClr val="bg1"/>
                </a:solidFill>
                <a:effectLst/>
              </a:rPr>
              <a:t>Recovery and rehabilitation of crash victims</a:t>
            </a:r>
            <a:endParaRPr lang="en-US" sz="1200">
              <a:solidFill>
                <a:schemeClr val="bg1"/>
              </a:solidFill>
            </a:endParaRPr>
          </a:p>
        </p:txBody>
      </p:sp>
      <p:sp>
        <p:nvSpPr>
          <p:cNvPr id="8" name="Freeform 34">
            <a:extLst>
              <a:ext uri="{FF2B5EF4-FFF2-40B4-BE49-F238E27FC236}">
                <a16:creationId xmlns:a16="http://schemas.microsoft.com/office/drawing/2014/main" id="{8BB65EA4-323A-E748-9081-ED29033C0407}"/>
              </a:ext>
            </a:extLst>
          </p:cNvPr>
          <p:cNvSpPr/>
          <p:nvPr/>
        </p:nvSpPr>
        <p:spPr>
          <a:xfrm flipV="1">
            <a:off x="2106976" y="4225230"/>
            <a:ext cx="5885780" cy="1394031"/>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noFill/>
          <a:ln w="76200">
            <a:solidFill>
              <a:srgbClr val="FDB71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w="3175">
                <a:solidFill>
                  <a:schemeClr val="tx1"/>
                </a:solidFill>
              </a:ln>
            </a:endParaRPr>
          </a:p>
        </p:txBody>
      </p:sp>
      <p:sp>
        <p:nvSpPr>
          <p:cNvPr id="12" name="Freeform 38">
            <a:extLst>
              <a:ext uri="{FF2B5EF4-FFF2-40B4-BE49-F238E27FC236}">
                <a16:creationId xmlns:a16="http://schemas.microsoft.com/office/drawing/2014/main" id="{D25C595E-9294-D31B-28D4-2178CEA3D232}"/>
              </a:ext>
            </a:extLst>
          </p:cNvPr>
          <p:cNvSpPr/>
          <p:nvPr/>
        </p:nvSpPr>
        <p:spPr>
          <a:xfrm>
            <a:off x="6602768" y="4210525"/>
            <a:ext cx="4776431" cy="1456485"/>
          </a:xfrm>
          <a:custGeom>
            <a:avLst/>
            <a:gdLst>
              <a:gd name="connsiteX0" fmla="*/ 0 w 5195460"/>
              <a:gd name="connsiteY0" fmla="*/ 0 h 1617733"/>
              <a:gd name="connsiteX1" fmla="*/ 5195460 w 5195460"/>
              <a:gd name="connsiteY1" fmla="*/ 0 h 1617733"/>
              <a:gd name="connsiteX2" fmla="*/ 5195460 w 5195460"/>
              <a:gd name="connsiteY2" fmla="*/ 1617733 h 1617733"/>
              <a:gd name="connsiteX3" fmla="*/ 1515668 w 5195460"/>
              <a:gd name="connsiteY3" fmla="*/ 1617733 h 1617733"/>
              <a:gd name="connsiteX4" fmla="*/ 1484171 w 5195460"/>
              <a:gd name="connsiteY4" fmla="*/ 1584115 h 1617733"/>
              <a:gd name="connsiteX5" fmla="*/ 1486207 w 5195460"/>
              <a:gd name="connsiteY5" fmla="*/ 1584115 h 1617733"/>
              <a:gd name="connsiteX6" fmla="*/ 594507 w 5195460"/>
              <a:gd name="connsiteY6" fmla="*/ 46698 h 1617733"/>
              <a:gd name="connsiteX7" fmla="*/ 43752 w 5195460"/>
              <a:gd name="connsiteY7" fmla="*/ 46698 h 1617733"/>
              <a:gd name="connsiteX8" fmla="*/ 0 w 5195460"/>
              <a:gd name="connsiteY8" fmla="*/ 0 h 161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5460" h="1617733">
                <a:moveTo>
                  <a:pt x="0" y="0"/>
                </a:moveTo>
                <a:lnTo>
                  <a:pt x="5195460" y="0"/>
                </a:lnTo>
                <a:lnTo>
                  <a:pt x="5195460" y="1617733"/>
                </a:lnTo>
                <a:lnTo>
                  <a:pt x="1515668" y="1617733"/>
                </a:lnTo>
                <a:lnTo>
                  <a:pt x="1484171" y="1584115"/>
                </a:lnTo>
                <a:lnTo>
                  <a:pt x="1486207" y="1584115"/>
                </a:lnTo>
                <a:lnTo>
                  <a:pt x="594507" y="46698"/>
                </a:lnTo>
                <a:lnTo>
                  <a:pt x="43752" y="46698"/>
                </a:lnTo>
                <a:lnTo>
                  <a:pt x="0" y="0"/>
                </a:lnTo>
                <a:close/>
              </a:path>
            </a:pathLst>
          </a:custGeom>
          <a:solidFill>
            <a:srgbClr val="FDB71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2" algn="ctr"/>
            <a:r>
              <a:rPr lang="en-US" b="1">
                <a:effectLst/>
                <a:latin typeface="Andes Bold" panose="02000000000000000000" pitchFamily="2" charset="0"/>
              </a:rPr>
              <a:t>Lead Agency Role</a:t>
            </a:r>
            <a:endParaRPr lang="en-US" b="1">
              <a:latin typeface="Andes Bold" panose="02000000000000000000" pitchFamily="2" charset="0"/>
            </a:endParaRPr>
          </a:p>
        </p:txBody>
      </p:sp>
      <p:grpSp>
        <p:nvGrpSpPr>
          <p:cNvPr id="17" name="Group 16">
            <a:extLst>
              <a:ext uri="{FF2B5EF4-FFF2-40B4-BE49-F238E27FC236}">
                <a16:creationId xmlns:a16="http://schemas.microsoft.com/office/drawing/2014/main" id="{65D84201-3BB1-3663-9E0A-78BE8E94290C}"/>
              </a:ext>
            </a:extLst>
          </p:cNvPr>
          <p:cNvGrpSpPr/>
          <p:nvPr/>
        </p:nvGrpSpPr>
        <p:grpSpPr>
          <a:xfrm>
            <a:off x="7508034" y="802435"/>
            <a:ext cx="4189108" cy="3328652"/>
            <a:chOff x="7743623" y="898348"/>
            <a:chExt cx="4168648" cy="3293327"/>
          </a:xfrm>
        </p:grpSpPr>
        <p:sp>
          <p:nvSpPr>
            <p:cNvPr id="18" name="Triangle 40">
              <a:extLst>
                <a:ext uri="{FF2B5EF4-FFF2-40B4-BE49-F238E27FC236}">
                  <a16:creationId xmlns:a16="http://schemas.microsoft.com/office/drawing/2014/main" id="{CFE531B3-EE3A-119E-EF8E-442C8B8C8E82}"/>
                </a:ext>
              </a:extLst>
            </p:cNvPr>
            <p:cNvSpPr/>
            <p:nvPr/>
          </p:nvSpPr>
          <p:spPr>
            <a:xfrm rot="3600000">
              <a:off x="7810821" y="1352701"/>
              <a:ext cx="545051" cy="469871"/>
            </a:xfrm>
            <a:prstGeom prst="triangle">
              <a:avLst/>
            </a:prstGeom>
            <a:solidFill>
              <a:srgbClr val="FEB7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2144"/>
                </a:solidFill>
              </a:endParaRPr>
            </a:p>
          </p:txBody>
        </p:sp>
        <p:sp>
          <p:nvSpPr>
            <p:cNvPr id="19" name="Rectangle 18">
              <a:extLst>
                <a:ext uri="{FF2B5EF4-FFF2-40B4-BE49-F238E27FC236}">
                  <a16:creationId xmlns:a16="http://schemas.microsoft.com/office/drawing/2014/main" id="{3189828A-80EF-ADA0-5192-66D318C8ECE8}"/>
                </a:ext>
              </a:extLst>
            </p:cNvPr>
            <p:cNvSpPr/>
            <p:nvPr/>
          </p:nvSpPr>
          <p:spPr>
            <a:xfrm>
              <a:off x="8011266" y="898348"/>
              <a:ext cx="3901005" cy="3293327"/>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spcBef>
                  <a:spcPts val="0"/>
                </a:spcBef>
                <a:spcAft>
                  <a:spcPts val="0"/>
                </a:spcAft>
                <a:buSzPts val="1200"/>
                <a:buFont typeface="Symbol" pitchFamily="2" charset="2"/>
                <a:buChar char=""/>
              </a:pPr>
              <a:endParaRPr lang="en-NZ" sz="1200" i="1">
                <a:solidFill>
                  <a:srgbClr val="002144"/>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endParaRPr lang="en-NZ" sz="1200" i="1">
                <a:solidFill>
                  <a:srgbClr val="002144"/>
                </a:solidFill>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endParaRPr lang="en-NZ" sz="1200" i="1">
                <a:solidFill>
                  <a:srgbClr val="002144"/>
                </a:solidFill>
                <a:effectLst/>
                <a:ea typeface="Times New Roman" panose="02020603050405020304" pitchFamily="18" charset="0"/>
                <a:cs typeface="Calibri" panose="020F0502020204030204" pitchFamily="34" charset="0"/>
              </a:endParaRPr>
            </a:p>
            <a:p>
              <a:pPr marR="0" lvl="0">
                <a:spcBef>
                  <a:spcPts val="0"/>
                </a:spcBef>
                <a:spcAft>
                  <a:spcPts val="0"/>
                </a:spcAft>
                <a:buSzPts val="1200"/>
              </a:pPr>
              <a:endParaRPr lang="en-NZ" sz="1200" i="1">
                <a:solidFill>
                  <a:srgbClr val="002144"/>
                </a:solidFill>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r>
                <a:rPr lang="en-NZ" sz="1200" i="1">
                  <a:solidFill>
                    <a:srgbClr val="002144"/>
                  </a:solidFill>
                  <a:effectLst/>
                  <a:ea typeface="Times New Roman" panose="02020603050405020304" pitchFamily="18" charset="0"/>
                  <a:cs typeface="Calibri" panose="020F0502020204030204" pitchFamily="34" charset="0"/>
                </a:rPr>
                <a:t>Appraising current road safety performance through high-level strategic review?</a:t>
              </a:r>
              <a:endParaRPr lang="en-US" sz="120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200" i="1">
                  <a:solidFill>
                    <a:srgbClr val="002144"/>
                  </a:solidFill>
                  <a:effectLst/>
                  <a:ea typeface="Times New Roman" panose="02020603050405020304" pitchFamily="18" charset="0"/>
                  <a:cs typeface="Times New Roman" panose="02020603050405020304" pitchFamily="18" charset="0"/>
                </a:rPr>
                <a:t> </a:t>
              </a:r>
              <a:endParaRPr lang="en-US" sz="120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200" b="1" i="1">
                  <a:solidFill>
                    <a:srgbClr val="002144"/>
                  </a:solidFill>
                  <a:effectLst/>
                  <a:ea typeface="Times New Roman" panose="02020603050405020304" pitchFamily="18" charset="0"/>
                  <a:cs typeface="Calibri" panose="020F0502020204030204" pitchFamily="34" charset="0"/>
                </a:rPr>
                <a:t> </a:t>
              </a:r>
              <a:r>
                <a:rPr lang="en-NZ" sz="1200" i="1">
                  <a:solidFill>
                    <a:srgbClr val="002144"/>
                  </a:solidFill>
                  <a:effectLst/>
                  <a:ea typeface="Times New Roman" panose="02020603050405020304" pitchFamily="18" charset="0"/>
                  <a:cs typeface="Calibri" panose="020F0502020204030204" pitchFamily="34" charset="0"/>
                </a:rPr>
                <a:t>Adopting a far-reaching road safety vision for the longer term?</a:t>
              </a:r>
              <a:endParaRPr lang="en-US" sz="120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200" i="1">
                  <a:solidFill>
                    <a:srgbClr val="002144"/>
                  </a:solidFill>
                  <a:effectLst/>
                  <a:ea typeface="Times New Roman" panose="02020603050405020304" pitchFamily="18" charset="0"/>
                  <a:cs typeface="Times New Roman" panose="02020603050405020304" pitchFamily="18" charset="0"/>
                </a:rPr>
                <a:t> </a:t>
              </a:r>
              <a:endParaRPr lang="en-US" sz="120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200" i="1" err="1">
                  <a:solidFill>
                    <a:srgbClr val="002144"/>
                  </a:solidFill>
                  <a:effectLst/>
                  <a:ea typeface="Times New Roman" panose="02020603050405020304" pitchFamily="18" charset="0"/>
                  <a:cs typeface="Calibri" panose="020F0502020204030204" pitchFamily="34" charset="0"/>
                </a:rPr>
                <a:t>Analyzing</a:t>
              </a:r>
              <a:r>
                <a:rPr lang="en-NZ" sz="1200" i="1">
                  <a:solidFill>
                    <a:srgbClr val="002144"/>
                  </a:solidFill>
                  <a:effectLst/>
                  <a:ea typeface="Times New Roman" panose="02020603050405020304" pitchFamily="18" charset="0"/>
                  <a:cs typeface="Calibri" panose="020F0502020204030204" pitchFamily="34" charset="0"/>
                </a:rPr>
                <a:t> safety gains achievable in the medium term and preparing a national or state strategy with quantitative targets set across the road safety partnership?</a:t>
              </a:r>
              <a:endParaRPr lang="en-US" sz="120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200" i="1">
                  <a:solidFill>
                    <a:srgbClr val="002144"/>
                  </a:solidFill>
                  <a:effectLst/>
                  <a:ea typeface="Times New Roman" panose="02020603050405020304" pitchFamily="18" charset="0"/>
                  <a:cs typeface="Times New Roman" panose="02020603050405020304" pitchFamily="18" charset="0"/>
                </a:rPr>
                <a:t> </a:t>
              </a:r>
              <a:endParaRPr lang="en-US" sz="120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200" i="1">
                  <a:solidFill>
                    <a:srgbClr val="002144"/>
                  </a:solidFill>
                  <a:effectLst/>
                  <a:ea typeface="Times New Roman" panose="02020603050405020304" pitchFamily="18" charset="0"/>
                  <a:cs typeface="Calibri" panose="020F0502020204030204" pitchFamily="34" charset="0"/>
                </a:rPr>
                <a:t>Establishing mechanisms to ensure partner and stakeholder accountability for results?</a:t>
              </a:r>
            </a:p>
            <a:p>
              <a:pPr marL="342900" marR="0" lvl="0" indent="-342900">
                <a:spcBef>
                  <a:spcPts val="0"/>
                </a:spcBef>
                <a:spcAft>
                  <a:spcPts val="0"/>
                </a:spcAft>
                <a:buSzPts val="1200"/>
                <a:buFont typeface="Symbol" pitchFamily="2" charset="2"/>
                <a:buChar char=""/>
              </a:pPr>
              <a:endParaRPr lang="en-NZ" sz="1200" i="1">
                <a:solidFill>
                  <a:srgbClr val="002144"/>
                </a:solidFill>
                <a:ea typeface="Times New Roman" panose="02020603050405020304" pitchFamily="18" charset="0"/>
                <a:cs typeface="Calibri" panose="020F0502020204030204" pitchFamily="34" charset="0"/>
              </a:endParaRPr>
            </a:p>
            <a:p>
              <a:pPr marL="342900" indent="-342900">
                <a:buSzPts val="1200"/>
                <a:buFont typeface="Symbol" pitchFamily="2" charset="2"/>
                <a:buChar char=""/>
              </a:pPr>
              <a:r>
                <a:rPr lang="en-AU" sz="1200" i="1">
                  <a:solidFill>
                    <a:srgbClr val="002144"/>
                  </a:solidFill>
                  <a:ea typeface="Times New Roman" panose="02020603050405020304" pitchFamily="18" charset="0"/>
                  <a:cs typeface="Times New Roman" panose="02020603050405020304" pitchFamily="18" charset="0"/>
                </a:rPr>
                <a:t>Related s</a:t>
              </a:r>
              <a:r>
                <a:rPr lang="en-AU" sz="1200" i="1">
                  <a:solidFill>
                    <a:srgbClr val="002144"/>
                  </a:solidFill>
                  <a:effectLst/>
                  <a:ea typeface="Times New Roman" panose="02020603050405020304" pitchFamily="18" charset="0"/>
                  <a:cs typeface="Times New Roman" panose="02020603050405020304" pitchFamily="18" charset="0"/>
                </a:rPr>
                <a:t>taff numbers and skillsets?</a:t>
              </a:r>
              <a:endParaRPr lang="en-US" sz="120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endParaRPr lang="en-NZ" sz="1200" i="1">
                <a:solidFill>
                  <a:srgbClr val="002144"/>
                </a:solidFill>
                <a:effectLst/>
                <a:ea typeface="Times New Roman" panose="02020603050405020304" pitchFamily="18" charset="0"/>
                <a:cs typeface="Calibri" panose="020F0502020204030204" pitchFamily="34" charset="0"/>
              </a:endParaRPr>
            </a:p>
          </p:txBody>
        </p:sp>
        <p:sp>
          <p:nvSpPr>
            <p:cNvPr id="20" name="Rectangle 19">
              <a:extLst>
                <a:ext uri="{FF2B5EF4-FFF2-40B4-BE49-F238E27FC236}">
                  <a16:creationId xmlns:a16="http://schemas.microsoft.com/office/drawing/2014/main" id="{0772D71E-31E5-DDEB-2A2A-CEEE93DC88CA}"/>
                </a:ext>
              </a:extLst>
            </p:cNvPr>
            <p:cNvSpPr/>
            <p:nvPr/>
          </p:nvSpPr>
          <p:spPr>
            <a:xfrm>
              <a:off x="7743623" y="948784"/>
              <a:ext cx="3975134" cy="524505"/>
            </a:xfrm>
            <a:prstGeom prst="rect">
              <a:avLst/>
            </a:prstGeom>
            <a:solidFill>
              <a:srgbClr val="FEB7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200" b="1">
                  <a:solidFill>
                    <a:schemeClr val="bg1"/>
                  </a:solidFill>
                  <a:effectLst/>
                </a:rPr>
                <a:t>Results Focus</a:t>
              </a:r>
              <a:endParaRPr lang="en-US" sz="1200" b="1">
                <a:solidFill>
                  <a:schemeClr val="bg1"/>
                </a:solidFill>
              </a:endParaRPr>
            </a:p>
          </p:txBody>
        </p:sp>
      </p:grpSp>
    </p:spTree>
    <p:extLst>
      <p:ext uri="{BB962C8B-B14F-4D97-AF65-F5344CB8AC3E}">
        <p14:creationId xmlns:p14="http://schemas.microsoft.com/office/powerpoint/2010/main" val="3845820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4: How are agency interventions being managed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33" name="Group 32">
            <a:extLst>
              <a:ext uri="{FF2B5EF4-FFF2-40B4-BE49-F238E27FC236}">
                <a16:creationId xmlns:a16="http://schemas.microsoft.com/office/drawing/2014/main" id="{082FA05B-2BED-D6D5-3A6B-AF5B447DFBEA}"/>
              </a:ext>
            </a:extLst>
          </p:cNvPr>
          <p:cNvGrpSpPr/>
          <p:nvPr/>
        </p:nvGrpSpPr>
        <p:grpSpPr>
          <a:xfrm>
            <a:off x="79687" y="990412"/>
            <a:ext cx="7897437" cy="4690119"/>
            <a:chOff x="463742" y="1183870"/>
            <a:chExt cx="8046519" cy="5263875"/>
          </a:xfrm>
        </p:grpSpPr>
        <p:grpSp>
          <p:nvGrpSpPr>
            <p:cNvPr id="34" name="Group 33">
              <a:extLst>
                <a:ext uri="{FF2B5EF4-FFF2-40B4-BE49-F238E27FC236}">
                  <a16:creationId xmlns:a16="http://schemas.microsoft.com/office/drawing/2014/main" id="{06EB11D8-9CDB-6ECC-3FAE-CF42A10ACFDA}"/>
                </a:ext>
              </a:extLst>
            </p:cNvPr>
            <p:cNvGrpSpPr/>
            <p:nvPr/>
          </p:nvGrpSpPr>
          <p:grpSpPr>
            <a:xfrm>
              <a:off x="463742" y="1183870"/>
              <a:ext cx="8046519" cy="5215404"/>
              <a:chOff x="672289" y="1586713"/>
              <a:chExt cx="6874890" cy="4456005"/>
            </a:xfrm>
          </p:grpSpPr>
          <p:sp>
            <p:nvSpPr>
              <p:cNvPr id="55" name="Freeform 15">
                <a:extLst>
                  <a:ext uri="{FF2B5EF4-FFF2-40B4-BE49-F238E27FC236}">
                    <a16:creationId xmlns:a16="http://schemas.microsoft.com/office/drawing/2014/main" id="{B188D0D8-44DD-B6DF-2876-1666328C7F0B}"/>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56" name="Freeform 16">
                <a:extLst>
                  <a:ext uri="{FF2B5EF4-FFF2-40B4-BE49-F238E27FC236}">
                    <a16:creationId xmlns:a16="http://schemas.microsoft.com/office/drawing/2014/main" id="{1B8B1CB6-0260-32B5-F6D9-9AC939E0AF73}"/>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57" name="Freeform 17">
                <a:extLst>
                  <a:ext uri="{FF2B5EF4-FFF2-40B4-BE49-F238E27FC236}">
                    <a16:creationId xmlns:a16="http://schemas.microsoft.com/office/drawing/2014/main" id="{F524AF25-6CA5-1F3A-E77D-B0FE7A989B93}"/>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58" name="Straight Connector 57">
                <a:extLst>
                  <a:ext uri="{FF2B5EF4-FFF2-40B4-BE49-F238E27FC236}">
                    <a16:creationId xmlns:a16="http://schemas.microsoft.com/office/drawing/2014/main" id="{2405F540-97B7-73D5-2E60-B44792B52B8A}"/>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7BF0F85-7A6C-2A2D-5A3D-C3FF62BA9D9B}"/>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3FD3D13-BE6D-387B-9B12-CCB02A4F8FCA}"/>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DECB82D-094B-8997-2764-91BF653BB627}"/>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62" name="Freeform 22">
                <a:extLst>
                  <a:ext uri="{FF2B5EF4-FFF2-40B4-BE49-F238E27FC236}">
                    <a16:creationId xmlns:a16="http://schemas.microsoft.com/office/drawing/2014/main" id="{68B757DE-A3F7-C22A-F130-81633983E01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3" name="Freeform 23">
                <a:extLst>
                  <a:ext uri="{FF2B5EF4-FFF2-40B4-BE49-F238E27FC236}">
                    <a16:creationId xmlns:a16="http://schemas.microsoft.com/office/drawing/2014/main" id="{285B26A5-3C5B-35A6-FFE7-CB70B250106F}"/>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24">
                <a:extLst>
                  <a:ext uri="{FF2B5EF4-FFF2-40B4-BE49-F238E27FC236}">
                    <a16:creationId xmlns:a16="http://schemas.microsoft.com/office/drawing/2014/main" id="{3AC69554-4C67-5D06-019E-B6C1C1373ABA}"/>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25">
                <a:extLst>
                  <a:ext uri="{FF2B5EF4-FFF2-40B4-BE49-F238E27FC236}">
                    <a16:creationId xmlns:a16="http://schemas.microsoft.com/office/drawing/2014/main" id="{05E29637-C126-A55D-1424-257DA52DED27}"/>
                  </a:ext>
                </a:extLst>
              </p:cNvPr>
              <p:cNvSpPr/>
              <p:nvPr/>
            </p:nvSpPr>
            <p:spPr>
              <a:xfrm flipV="1">
                <a:off x="2423480" y="4700965"/>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cxnSp>
            <p:nvCxnSpPr>
              <p:cNvPr id="66" name="Straight Connector 65">
                <a:extLst>
                  <a:ext uri="{FF2B5EF4-FFF2-40B4-BE49-F238E27FC236}">
                    <a16:creationId xmlns:a16="http://schemas.microsoft.com/office/drawing/2014/main" id="{EF7586E0-B547-02E2-417F-43DD6FDBD82F}"/>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9BF5C17-5862-6D05-2E31-6B013EA53DA3}"/>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3D19A49-BAF5-7CBC-630F-A74506E76BC5}"/>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E2353EF-EBA5-5E27-07F6-E8C79F5F1A15}"/>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210787D-2002-285F-131E-1D6BDF55AB7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DD6FB33-5C28-3905-DF55-7654CE68A38D}"/>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AE51A1E-4F51-3E20-4798-40D3A7D03BB5}"/>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B6DAF74-07CD-18B7-38BA-BFD616B3221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1C0D70B-A893-DFE3-5AEA-9152F3DBEE5F}"/>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DB0905E-60E3-7D6D-5AAF-7A71E56CF057}"/>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A90475-3B74-9D03-AEE5-39BB2E8AE7A1}"/>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FD3567-28D3-2D40-E7CC-8C10FAB51D6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0EFAFF26-AE73-EE57-A34C-7EC3E6F1B7FA}"/>
                </a:ext>
              </a:extLst>
            </p:cNvPr>
            <p:cNvSpPr txBox="1"/>
            <p:nvPr/>
          </p:nvSpPr>
          <p:spPr>
            <a:xfrm>
              <a:off x="5107938" y="1540425"/>
              <a:ext cx="725837" cy="518142"/>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36" name="TextBox 35">
              <a:extLst>
                <a:ext uri="{FF2B5EF4-FFF2-40B4-BE49-F238E27FC236}">
                  <a16:creationId xmlns:a16="http://schemas.microsoft.com/office/drawing/2014/main" id="{042CB1B5-529A-F69F-D298-4980550D0721}"/>
                </a:ext>
              </a:extLst>
            </p:cNvPr>
            <p:cNvSpPr txBox="1"/>
            <p:nvPr/>
          </p:nvSpPr>
          <p:spPr>
            <a:xfrm>
              <a:off x="4886084" y="2011543"/>
              <a:ext cx="1169544" cy="518142"/>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38" name="TextBox 37">
              <a:extLst>
                <a:ext uri="{FF2B5EF4-FFF2-40B4-BE49-F238E27FC236}">
                  <a16:creationId xmlns:a16="http://schemas.microsoft.com/office/drawing/2014/main" id="{F6418411-D3BA-9567-F41A-D2D53A03B860}"/>
                </a:ext>
              </a:extLst>
            </p:cNvPr>
            <p:cNvSpPr txBox="1"/>
            <p:nvPr/>
          </p:nvSpPr>
          <p:spPr>
            <a:xfrm>
              <a:off x="4803695" y="2453073"/>
              <a:ext cx="1334323" cy="518142"/>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39" name="TextBox 38">
              <a:extLst>
                <a:ext uri="{FF2B5EF4-FFF2-40B4-BE49-F238E27FC236}">
                  <a16:creationId xmlns:a16="http://schemas.microsoft.com/office/drawing/2014/main" id="{82D48741-74E2-CDE9-44E3-68A1615A047B}"/>
                </a:ext>
              </a:extLst>
            </p:cNvPr>
            <p:cNvSpPr txBox="1"/>
            <p:nvPr/>
          </p:nvSpPr>
          <p:spPr>
            <a:xfrm>
              <a:off x="4803695" y="2912315"/>
              <a:ext cx="1334323" cy="310885"/>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47" name="TextBox 46">
              <a:extLst>
                <a:ext uri="{FF2B5EF4-FFF2-40B4-BE49-F238E27FC236}">
                  <a16:creationId xmlns:a16="http://schemas.microsoft.com/office/drawing/2014/main" id="{29DF59B5-14BF-45BE-2AAB-53805549A867}"/>
                </a:ext>
              </a:extLst>
            </p:cNvPr>
            <p:cNvSpPr txBox="1"/>
            <p:nvPr/>
          </p:nvSpPr>
          <p:spPr>
            <a:xfrm>
              <a:off x="4671859" y="3203241"/>
              <a:ext cx="1883336" cy="345428"/>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48" name="TextBox 47">
              <a:extLst>
                <a:ext uri="{FF2B5EF4-FFF2-40B4-BE49-F238E27FC236}">
                  <a16:creationId xmlns:a16="http://schemas.microsoft.com/office/drawing/2014/main" id="{6EFA1EF3-F0C8-ABED-0260-ED66B879E2BC}"/>
                </a:ext>
              </a:extLst>
            </p:cNvPr>
            <p:cNvSpPr txBox="1"/>
            <p:nvPr/>
          </p:nvSpPr>
          <p:spPr>
            <a:xfrm>
              <a:off x="4415516" y="4771540"/>
              <a:ext cx="2134258" cy="345428"/>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sp>
          <p:nvSpPr>
            <p:cNvPr id="49" name="TextBox 48">
              <a:extLst>
                <a:ext uri="{FF2B5EF4-FFF2-40B4-BE49-F238E27FC236}">
                  <a16:creationId xmlns:a16="http://schemas.microsoft.com/office/drawing/2014/main" id="{6F108277-079E-EB57-9790-F575A9274023}"/>
                </a:ext>
              </a:extLst>
            </p:cNvPr>
            <p:cNvSpPr txBox="1"/>
            <p:nvPr/>
          </p:nvSpPr>
          <p:spPr>
            <a:xfrm rot="18009739">
              <a:off x="2519765" y="5617716"/>
              <a:ext cx="1377831" cy="282228"/>
            </a:xfrm>
            <a:prstGeom prst="rect">
              <a:avLst/>
            </a:prstGeom>
            <a:noFill/>
          </p:spPr>
          <p:txBody>
            <a:bodyPr wrap="square" rtlCol="0">
              <a:spAutoFit/>
            </a:bodyPr>
            <a:lstStyle/>
            <a:p>
              <a:pPr algn="ctr"/>
              <a:r>
                <a:rPr lang="en-US" sz="1200">
                  <a:solidFill>
                    <a:schemeClr val="bg1"/>
                  </a:solidFill>
                  <a:effectLst/>
                </a:rPr>
                <a:t>Coordination</a:t>
              </a:r>
              <a:endParaRPr lang="en-US" sz="1200">
                <a:solidFill>
                  <a:schemeClr val="bg1"/>
                </a:solidFill>
              </a:endParaRPr>
            </a:p>
          </p:txBody>
        </p:sp>
      </p:grpSp>
      <p:sp>
        <p:nvSpPr>
          <p:cNvPr id="86" name="TextBox 85">
            <a:extLst>
              <a:ext uri="{FF2B5EF4-FFF2-40B4-BE49-F238E27FC236}">
                <a16:creationId xmlns:a16="http://schemas.microsoft.com/office/drawing/2014/main" id="{654C0C50-BDE2-40F6-B16B-578E2A9E43F3}"/>
              </a:ext>
            </a:extLst>
          </p:cNvPr>
          <p:cNvSpPr txBox="1"/>
          <p:nvPr/>
        </p:nvSpPr>
        <p:spPr>
          <a:xfrm>
            <a:off x="3426830" y="3238996"/>
            <a:ext cx="1031577"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7" name="TextBox 86">
            <a:extLst>
              <a:ext uri="{FF2B5EF4-FFF2-40B4-BE49-F238E27FC236}">
                <a16:creationId xmlns:a16="http://schemas.microsoft.com/office/drawing/2014/main" id="{1DFA894E-3B04-02AC-5415-E89EB4156F88}"/>
              </a:ext>
            </a:extLst>
          </p:cNvPr>
          <p:cNvSpPr txBox="1"/>
          <p:nvPr/>
        </p:nvSpPr>
        <p:spPr>
          <a:xfrm>
            <a:off x="4512927" y="3269752"/>
            <a:ext cx="1031577" cy="830997"/>
          </a:xfrm>
          <a:prstGeom prst="rect">
            <a:avLst/>
          </a:prstGeom>
          <a:noFill/>
        </p:spPr>
        <p:txBody>
          <a:bodyPr wrap="square" rtlCol="0">
            <a:spAutoFit/>
          </a:bodyPr>
          <a:lstStyle/>
          <a:p>
            <a:pPr algn="ctr"/>
            <a:r>
              <a:rPr lang="en-US" sz="1200">
                <a:solidFill>
                  <a:schemeClr val="bg1"/>
                </a:solidFill>
                <a:effectLst/>
              </a:rPr>
              <a:t>Entry/exit of vehicles, drivers and operators</a:t>
            </a:r>
            <a:endParaRPr lang="en-US" sz="1200">
              <a:solidFill>
                <a:schemeClr val="bg1"/>
              </a:solidFill>
            </a:endParaRPr>
          </a:p>
        </p:txBody>
      </p:sp>
      <p:sp>
        <p:nvSpPr>
          <p:cNvPr id="89" name="TextBox 88">
            <a:extLst>
              <a:ext uri="{FF2B5EF4-FFF2-40B4-BE49-F238E27FC236}">
                <a16:creationId xmlns:a16="http://schemas.microsoft.com/office/drawing/2014/main" id="{B2AB73DE-B5DA-9878-9241-9155555DF90E}"/>
              </a:ext>
            </a:extLst>
          </p:cNvPr>
          <p:cNvSpPr txBox="1"/>
          <p:nvPr/>
        </p:nvSpPr>
        <p:spPr>
          <a:xfrm>
            <a:off x="5447223" y="3290602"/>
            <a:ext cx="1200275" cy="830997"/>
          </a:xfrm>
          <a:prstGeom prst="rect">
            <a:avLst/>
          </a:prstGeom>
          <a:noFill/>
        </p:spPr>
        <p:txBody>
          <a:bodyPr wrap="square" rtlCol="0">
            <a:spAutoFit/>
          </a:bodyPr>
          <a:lstStyle/>
          <a:p>
            <a:pPr algn="ctr"/>
            <a:r>
              <a:rPr lang="en-US" sz="1200">
                <a:solidFill>
                  <a:schemeClr val="bg1"/>
                </a:solidFill>
                <a:effectLst/>
              </a:rPr>
              <a:t>Recovery and rehabilitation of crash victims</a:t>
            </a:r>
            <a:endParaRPr lang="en-US" sz="1200">
              <a:solidFill>
                <a:schemeClr val="bg1"/>
              </a:solidFill>
            </a:endParaRPr>
          </a:p>
        </p:txBody>
      </p:sp>
      <p:sp>
        <p:nvSpPr>
          <p:cNvPr id="8" name="Freeform 34">
            <a:extLst>
              <a:ext uri="{FF2B5EF4-FFF2-40B4-BE49-F238E27FC236}">
                <a16:creationId xmlns:a16="http://schemas.microsoft.com/office/drawing/2014/main" id="{8BB65EA4-323A-E748-9081-ED29033C0407}"/>
              </a:ext>
            </a:extLst>
          </p:cNvPr>
          <p:cNvSpPr/>
          <p:nvPr/>
        </p:nvSpPr>
        <p:spPr>
          <a:xfrm flipV="1">
            <a:off x="2106976" y="4225230"/>
            <a:ext cx="5885780" cy="1394031"/>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noFill/>
          <a:ln w="76200">
            <a:solidFill>
              <a:srgbClr val="FDB71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w="3175">
                <a:solidFill>
                  <a:schemeClr val="tx1"/>
                </a:solidFill>
              </a:ln>
            </a:endParaRPr>
          </a:p>
        </p:txBody>
      </p:sp>
      <p:sp>
        <p:nvSpPr>
          <p:cNvPr id="12" name="Freeform 38">
            <a:extLst>
              <a:ext uri="{FF2B5EF4-FFF2-40B4-BE49-F238E27FC236}">
                <a16:creationId xmlns:a16="http://schemas.microsoft.com/office/drawing/2014/main" id="{D25C595E-9294-D31B-28D4-2178CEA3D232}"/>
              </a:ext>
            </a:extLst>
          </p:cNvPr>
          <p:cNvSpPr/>
          <p:nvPr/>
        </p:nvSpPr>
        <p:spPr>
          <a:xfrm>
            <a:off x="6602768" y="4210525"/>
            <a:ext cx="4776431" cy="1456485"/>
          </a:xfrm>
          <a:custGeom>
            <a:avLst/>
            <a:gdLst>
              <a:gd name="connsiteX0" fmla="*/ 0 w 5195460"/>
              <a:gd name="connsiteY0" fmla="*/ 0 h 1617733"/>
              <a:gd name="connsiteX1" fmla="*/ 5195460 w 5195460"/>
              <a:gd name="connsiteY1" fmla="*/ 0 h 1617733"/>
              <a:gd name="connsiteX2" fmla="*/ 5195460 w 5195460"/>
              <a:gd name="connsiteY2" fmla="*/ 1617733 h 1617733"/>
              <a:gd name="connsiteX3" fmla="*/ 1515668 w 5195460"/>
              <a:gd name="connsiteY3" fmla="*/ 1617733 h 1617733"/>
              <a:gd name="connsiteX4" fmla="*/ 1484171 w 5195460"/>
              <a:gd name="connsiteY4" fmla="*/ 1584115 h 1617733"/>
              <a:gd name="connsiteX5" fmla="*/ 1486207 w 5195460"/>
              <a:gd name="connsiteY5" fmla="*/ 1584115 h 1617733"/>
              <a:gd name="connsiteX6" fmla="*/ 594507 w 5195460"/>
              <a:gd name="connsiteY6" fmla="*/ 46698 h 1617733"/>
              <a:gd name="connsiteX7" fmla="*/ 43752 w 5195460"/>
              <a:gd name="connsiteY7" fmla="*/ 46698 h 1617733"/>
              <a:gd name="connsiteX8" fmla="*/ 0 w 5195460"/>
              <a:gd name="connsiteY8" fmla="*/ 0 h 161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5460" h="1617733">
                <a:moveTo>
                  <a:pt x="0" y="0"/>
                </a:moveTo>
                <a:lnTo>
                  <a:pt x="5195460" y="0"/>
                </a:lnTo>
                <a:lnTo>
                  <a:pt x="5195460" y="1617733"/>
                </a:lnTo>
                <a:lnTo>
                  <a:pt x="1515668" y="1617733"/>
                </a:lnTo>
                <a:lnTo>
                  <a:pt x="1484171" y="1584115"/>
                </a:lnTo>
                <a:lnTo>
                  <a:pt x="1486207" y="1584115"/>
                </a:lnTo>
                <a:lnTo>
                  <a:pt x="594507" y="46698"/>
                </a:lnTo>
                <a:lnTo>
                  <a:pt x="43752" y="46698"/>
                </a:lnTo>
                <a:lnTo>
                  <a:pt x="0" y="0"/>
                </a:lnTo>
                <a:close/>
              </a:path>
            </a:pathLst>
          </a:custGeom>
          <a:solidFill>
            <a:srgbClr val="FDB71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2" algn="ctr"/>
            <a:r>
              <a:rPr lang="en-US" b="1">
                <a:effectLst/>
                <a:latin typeface="Andes Bold" panose="02000000000000000000" pitchFamily="2" charset="0"/>
              </a:rPr>
              <a:t>Lead Agency Role</a:t>
            </a:r>
            <a:endParaRPr lang="en-US" b="1">
              <a:latin typeface="Andes Bold" panose="02000000000000000000" pitchFamily="2" charset="0"/>
            </a:endParaRPr>
          </a:p>
        </p:txBody>
      </p:sp>
      <p:grpSp>
        <p:nvGrpSpPr>
          <p:cNvPr id="3" name="Group 2">
            <a:extLst>
              <a:ext uri="{FF2B5EF4-FFF2-40B4-BE49-F238E27FC236}">
                <a16:creationId xmlns:a16="http://schemas.microsoft.com/office/drawing/2014/main" id="{86E1FC34-3416-B5AE-8A14-3133405E9D12}"/>
              </a:ext>
            </a:extLst>
          </p:cNvPr>
          <p:cNvGrpSpPr/>
          <p:nvPr/>
        </p:nvGrpSpPr>
        <p:grpSpPr>
          <a:xfrm>
            <a:off x="7079822" y="745504"/>
            <a:ext cx="4776431" cy="3355245"/>
            <a:chOff x="7743624" y="898347"/>
            <a:chExt cx="4168647" cy="3782535"/>
          </a:xfrm>
        </p:grpSpPr>
        <p:sp>
          <p:nvSpPr>
            <p:cNvPr id="4" name="Triangle 40">
              <a:extLst>
                <a:ext uri="{FF2B5EF4-FFF2-40B4-BE49-F238E27FC236}">
                  <a16:creationId xmlns:a16="http://schemas.microsoft.com/office/drawing/2014/main" id="{D6AC21AD-625B-EA46-E8E8-44AE4746872D}"/>
                </a:ext>
              </a:extLst>
            </p:cNvPr>
            <p:cNvSpPr/>
            <p:nvPr/>
          </p:nvSpPr>
          <p:spPr>
            <a:xfrm rot="3600000">
              <a:off x="7810821" y="1348833"/>
              <a:ext cx="545051" cy="469871"/>
            </a:xfrm>
            <a:prstGeom prst="triangle">
              <a:avLst/>
            </a:prstGeom>
            <a:solidFill>
              <a:srgbClr val="FEB7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144"/>
                </a:solidFill>
              </a:endParaRPr>
            </a:p>
          </p:txBody>
        </p:sp>
        <p:sp>
          <p:nvSpPr>
            <p:cNvPr id="6" name="Rectangle 5">
              <a:extLst>
                <a:ext uri="{FF2B5EF4-FFF2-40B4-BE49-F238E27FC236}">
                  <a16:creationId xmlns:a16="http://schemas.microsoft.com/office/drawing/2014/main" id="{25836DF9-23AD-5BC9-30C1-B7CEF6ECCDE0}"/>
                </a:ext>
              </a:extLst>
            </p:cNvPr>
            <p:cNvSpPr/>
            <p:nvPr/>
          </p:nvSpPr>
          <p:spPr>
            <a:xfrm>
              <a:off x="8011266" y="898347"/>
              <a:ext cx="3901005" cy="3782535"/>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spcBef>
                  <a:spcPts val="0"/>
                </a:spcBef>
                <a:spcAft>
                  <a:spcPts val="0"/>
                </a:spcAft>
                <a:buSzPts val="1200"/>
                <a:buFont typeface="Symbol" pitchFamily="2" charset="2"/>
                <a:buChar char=""/>
              </a:pPr>
              <a:endParaRPr lang="en-NZ" sz="1350" i="1">
                <a:solidFill>
                  <a:srgbClr val="002144"/>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endParaRPr lang="en-NZ" sz="1350" i="1">
                <a:solidFill>
                  <a:srgbClr val="002144"/>
                </a:solidFill>
                <a:ea typeface="Times New Roman" panose="02020603050405020304" pitchFamily="18" charset="0"/>
                <a:cs typeface="Calibri" panose="020F0502020204030204" pitchFamily="34" charset="0"/>
              </a:endParaRPr>
            </a:p>
            <a:p>
              <a:pPr marR="0" lvl="0">
                <a:spcBef>
                  <a:spcPts val="0"/>
                </a:spcBef>
                <a:spcAft>
                  <a:spcPts val="0"/>
                </a:spcAft>
                <a:buSzPts val="1200"/>
              </a:pPr>
              <a:endParaRPr lang="en-NZ" sz="1350" i="1">
                <a:solidFill>
                  <a:srgbClr val="002144"/>
                </a:solidFill>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Horizontal coordination across the same levels of government?</a:t>
              </a:r>
              <a:endParaRPr lang="en-US" sz="135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144"/>
                  </a:solidFill>
                  <a:effectLst/>
                  <a:ea typeface="Times New Roman" panose="02020603050405020304" pitchFamily="18" charset="0"/>
                  <a:cs typeface="Times New Roman" panose="02020603050405020304" pitchFamily="18" charset="0"/>
                </a:rPr>
                <a:t> </a:t>
              </a:r>
              <a:endParaRPr lang="en-US" sz="135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rPr>
                <a:t>Vertical coordination between national, regional, state, and local levels of government?</a:t>
              </a:r>
              <a:endParaRPr lang="en-US" sz="1350" i="1">
                <a:solidFill>
                  <a:srgbClr val="002144"/>
                </a:solidFill>
                <a:effectLst/>
                <a:ea typeface="Times New Roman" panose="02020603050405020304" pitchFamily="18" charset="0"/>
              </a:endParaRPr>
            </a:p>
            <a:p>
              <a:pPr marL="0" marR="0">
                <a:spcBef>
                  <a:spcPts val="0"/>
                </a:spcBef>
                <a:spcAft>
                  <a:spcPts val="0"/>
                </a:spcAft>
              </a:pPr>
              <a:r>
                <a:rPr lang="en-NZ" sz="1350" i="1">
                  <a:solidFill>
                    <a:srgbClr val="002144"/>
                  </a:solidFill>
                  <a:effectLst/>
                  <a:ea typeface="Times New Roman" panose="02020603050405020304" pitchFamily="18" charset="0"/>
                </a:rPr>
                <a:t> </a:t>
              </a:r>
              <a:endParaRPr lang="en-US" sz="1350" i="1">
                <a:solidFill>
                  <a:srgbClr val="002144"/>
                </a:solidFill>
                <a:effectLst/>
                <a:ea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rPr>
                <a:t>Delivery partnerships between government, non-government, community, and business entities?</a:t>
              </a:r>
              <a:endParaRPr lang="en-US" sz="1350" i="1">
                <a:solidFill>
                  <a:srgbClr val="002144"/>
                </a:solidFill>
                <a:effectLst/>
                <a:ea typeface="Times New Roman" panose="02020603050405020304" pitchFamily="18" charset="0"/>
              </a:endParaRPr>
            </a:p>
            <a:p>
              <a:pPr marL="0" marR="0">
                <a:spcBef>
                  <a:spcPts val="0"/>
                </a:spcBef>
                <a:spcAft>
                  <a:spcPts val="0"/>
                </a:spcAft>
              </a:pPr>
              <a:r>
                <a:rPr lang="en-NZ" sz="1350" i="1">
                  <a:solidFill>
                    <a:srgbClr val="002144"/>
                  </a:solidFill>
                  <a:effectLst/>
                  <a:ea typeface="Times New Roman" panose="02020603050405020304" pitchFamily="18" charset="0"/>
                </a:rPr>
                <a:t> </a:t>
              </a:r>
              <a:endParaRPr lang="en-US" sz="1350" i="1">
                <a:solidFill>
                  <a:srgbClr val="002144"/>
                </a:solidFill>
                <a:effectLst/>
                <a:ea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rPr>
                <a:t>Parliamentary relations at national, regional, state, and local levels?</a:t>
              </a:r>
            </a:p>
            <a:p>
              <a:pPr marR="0" lvl="0">
                <a:spcBef>
                  <a:spcPts val="0"/>
                </a:spcBef>
                <a:spcAft>
                  <a:spcPts val="0"/>
                </a:spcAft>
                <a:buSzPts val="1200"/>
              </a:pPr>
              <a:endParaRPr lang="en-NZ" sz="1350" i="1">
                <a:solidFill>
                  <a:srgbClr val="002144"/>
                </a:solidFill>
                <a:ea typeface="Times New Roman" panose="02020603050405020304" pitchFamily="18" charset="0"/>
              </a:endParaRPr>
            </a:p>
            <a:p>
              <a:pPr marL="342900" indent="-342900">
                <a:buSzPts val="1200"/>
                <a:buFont typeface="Symbol" pitchFamily="2" charset="2"/>
                <a:buChar char=""/>
              </a:pPr>
              <a:r>
                <a:rPr lang="en-AU" sz="1350" i="1">
                  <a:solidFill>
                    <a:srgbClr val="002144"/>
                  </a:solidFill>
                  <a:ea typeface="Times New Roman" panose="02020603050405020304" pitchFamily="18" charset="0"/>
                  <a:cs typeface="Times New Roman" panose="02020603050405020304" pitchFamily="18" charset="0"/>
                </a:rPr>
                <a:t>Related s</a:t>
              </a:r>
              <a:r>
                <a:rPr lang="en-AU" sz="1350" i="1">
                  <a:solidFill>
                    <a:srgbClr val="002144"/>
                  </a:solidFill>
                  <a:effectLst/>
                  <a:ea typeface="Times New Roman" panose="02020603050405020304" pitchFamily="18" charset="0"/>
                  <a:cs typeface="Times New Roman" panose="02020603050405020304" pitchFamily="18" charset="0"/>
                </a:rPr>
                <a:t>taff numbers and skillsets?</a:t>
              </a:r>
              <a:endParaRPr lang="en-US" sz="1350" i="1">
                <a:solidFill>
                  <a:srgbClr val="002144"/>
                </a:solidFill>
                <a:effectLst/>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1E5FCBC-1355-DB93-0FA7-A98D26FAE3BE}"/>
                </a:ext>
              </a:extLst>
            </p:cNvPr>
            <p:cNvSpPr/>
            <p:nvPr/>
          </p:nvSpPr>
          <p:spPr>
            <a:xfrm>
              <a:off x="7743624" y="958363"/>
              <a:ext cx="3975134" cy="524505"/>
            </a:xfrm>
            <a:prstGeom prst="rect">
              <a:avLst/>
            </a:prstGeom>
            <a:solidFill>
              <a:srgbClr val="FEB7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solidFill>
                    <a:schemeClr val="bg1"/>
                  </a:solidFill>
                  <a:effectLst/>
                </a:rPr>
                <a:t>Coordination</a:t>
              </a:r>
              <a:endParaRPr lang="en-US" sz="1600" b="1">
                <a:solidFill>
                  <a:schemeClr val="bg1"/>
                </a:solidFill>
              </a:endParaRPr>
            </a:p>
          </p:txBody>
        </p:sp>
      </p:grpSp>
    </p:spTree>
    <p:extLst>
      <p:ext uri="{BB962C8B-B14F-4D97-AF65-F5344CB8AC3E}">
        <p14:creationId xmlns:p14="http://schemas.microsoft.com/office/powerpoint/2010/main" val="1619459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4: How are agency interventions being managed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33" name="Group 32">
            <a:extLst>
              <a:ext uri="{FF2B5EF4-FFF2-40B4-BE49-F238E27FC236}">
                <a16:creationId xmlns:a16="http://schemas.microsoft.com/office/drawing/2014/main" id="{082FA05B-2BED-D6D5-3A6B-AF5B447DFBEA}"/>
              </a:ext>
            </a:extLst>
          </p:cNvPr>
          <p:cNvGrpSpPr/>
          <p:nvPr/>
        </p:nvGrpSpPr>
        <p:grpSpPr>
          <a:xfrm>
            <a:off x="79687" y="990412"/>
            <a:ext cx="7897437" cy="4690119"/>
            <a:chOff x="463742" y="1183870"/>
            <a:chExt cx="8046519" cy="5263875"/>
          </a:xfrm>
        </p:grpSpPr>
        <p:grpSp>
          <p:nvGrpSpPr>
            <p:cNvPr id="34" name="Group 33">
              <a:extLst>
                <a:ext uri="{FF2B5EF4-FFF2-40B4-BE49-F238E27FC236}">
                  <a16:creationId xmlns:a16="http://schemas.microsoft.com/office/drawing/2014/main" id="{06EB11D8-9CDB-6ECC-3FAE-CF42A10ACFDA}"/>
                </a:ext>
              </a:extLst>
            </p:cNvPr>
            <p:cNvGrpSpPr/>
            <p:nvPr/>
          </p:nvGrpSpPr>
          <p:grpSpPr>
            <a:xfrm>
              <a:off x="463742" y="1183870"/>
              <a:ext cx="8046519" cy="5215404"/>
              <a:chOff x="672289" y="1586713"/>
              <a:chExt cx="6874890" cy="4456005"/>
            </a:xfrm>
          </p:grpSpPr>
          <p:sp>
            <p:nvSpPr>
              <p:cNvPr id="55" name="Freeform 15">
                <a:extLst>
                  <a:ext uri="{FF2B5EF4-FFF2-40B4-BE49-F238E27FC236}">
                    <a16:creationId xmlns:a16="http://schemas.microsoft.com/office/drawing/2014/main" id="{B188D0D8-44DD-B6DF-2876-1666328C7F0B}"/>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56" name="Freeform 16">
                <a:extLst>
                  <a:ext uri="{FF2B5EF4-FFF2-40B4-BE49-F238E27FC236}">
                    <a16:creationId xmlns:a16="http://schemas.microsoft.com/office/drawing/2014/main" id="{1B8B1CB6-0260-32B5-F6D9-9AC939E0AF73}"/>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57" name="Freeform 17">
                <a:extLst>
                  <a:ext uri="{FF2B5EF4-FFF2-40B4-BE49-F238E27FC236}">
                    <a16:creationId xmlns:a16="http://schemas.microsoft.com/office/drawing/2014/main" id="{F524AF25-6CA5-1F3A-E77D-B0FE7A989B93}"/>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58" name="Straight Connector 57">
                <a:extLst>
                  <a:ext uri="{FF2B5EF4-FFF2-40B4-BE49-F238E27FC236}">
                    <a16:creationId xmlns:a16="http://schemas.microsoft.com/office/drawing/2014/main" id="{2405F540-97B7-73D5-2E60-B44792B52B8A}"/>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7BF0F85-7A6C-2A2D-5A3D-C3FF62BA9D9B}"/>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3FD3D13-BE6D-387B-9B12-CCB02A4F8FCA}"/>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DECB82D-094B-8997-2764-91BF653BB627}"/>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62" name="Freeform 22">
                <a:extLst>
                  <a:ext uri="{FF2B5EF4-FFF2-40B4-BE49-F238E27FC236}">
                    <a16:creationId xmlns:a16="http://schemas.microsoft.com/office/drawing/2014/main" id="{68B757DE-A3F7-C22A-F130-81633983E01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3" name="Freeform 23">
                <a:extLst>
                  <a:ext uri="{FF2B5EF4-FFF2-40B4-BE49-F238E27FC236}">
                    <a16:creationId xmlns:a16="http://schemas.microsoft.com/office/drawing/2014/main" id="{285B26A5-3C5B-35A6-FFE7-CB70B250106F}"/>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24">
                <a:extLst>
                  <a:ext uri="{FF2B5EF4-FFF2-40B4-BE49-F238E27FC236}">
                    <a16:creationId xmlns:a16="http://schemas.microsoft.com/office/drawing/2014/main" id="{3AC69554-4C67-5D06-019E-B6C1C1373ABA}"/>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25">
                <a:extLst>
                  <a:ext uri="{FF2B5EF4-FFF2-40B4-BE49-F238E27FC236}">
                    <a16:creationId xmlns:a16="http://schemas.microsoft.com/office/drawing/2014/main" id="{05E29637-C126-A55D-1424-257DA52DED27}"/>
                  </a:ext>
                </a:extLst>
              </p:cNvPr>
              <p:cNvSpPr/>
              <p:nvPr/>
            </p:nvSpPr>
            <p:spPr>
              <a:xfrm flipV="1">
                <a:off x="2423480" y="4700965"/>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cxnSp>
            <p:nvCxnSpPr>
              <p:cNvPr id="66" name="Straight Connector 65">
                <a:extLst>
                  <a:ext uri="{FF2B5EF4-FFF2-40B4-BE49-F238E27FC236}">
                    <a16:creationId xmlns:a16="http://schemas.microsoft.com/office/drawing/2014/main" id="{EF7586E0-B547-02E2-417F-43DD6FDBD82F}"/>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9BF5C17-5862-6D05-2E31-6B013EA53DA3}"/>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3D19A49-BAF5-7CBC-630F-A74506E76BC5}"/>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E2353EF-EBA5-5E27-07F6-E8C79F5F1A15}"/>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210787D-2002-285F-131E-1D6BDF55AB7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DD6FB33-5C28-3905-DF55-7654CE68A38D}"/>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AE51A1E-4F51-3E20-4798-40D3A7D03BB5}"/>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B6DAF74-07CD-18B7-38BA-BFD616B3221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1C0D70B-A893-DFE3-5AEA-9152F3DBEE5F}"/>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DB0905E-60E3-7D6D-5AAF-7A71E56CF057}"/>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A90475-3B74-9D03-AEE5-39BB2E8AE7A1}"/>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FD3567-28D3-2D40-E7CC-8C10FAB51D6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0EFAFF26-AE73-EE57-A34C-7EC3E6F1B7FA}"/>
                </a:ext>
              </a:extLst>
            </p:cNvPr>
            <p:cNvSpPr txBox="1"/>
            <p:nvPr/>
          </p:nvSpPr>
          <p:spPr>
            <a:xfrm>
              <a:off x="5107938" y="1540425"/>
              <a:ext cx="725837" cy="518142"/>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36" name="TextBox 35">
              <a:extLst>
                <a:ext uri="{FF2B5EF4-FFF2-40B4-BE49-F238E27FC236}">
                  <a16:creationId xmlns:a16="http://schemas.microsoft.com/office/drawing/2014/main" id="{042CB1B5-529A-F69F-D298-4980550D0721}"/>
                </a:ext>
              </a:extLst>
            </p:cNvPr>
            <p:cNvSpPr txBox="1"/>
            <p:nvPr/>
          </p:nvSpPr>
          <p:spPr>
            <a:xfrm>
              <a:off x="4886084" y="2011543"/>
              <a:ext cx="1169544" cy="518142"/>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38" name="TextBox 37">
              <a:extLst>
                <a:ext uri="{FF2B5EF4-FFF2-40B4-BE49-F238E27FC236}">
                  <a16:creationId xmlns:a16="http://schemas.microsoft.com/office/drawing/2014/main" id="{F6418411-D3BA-9567-F41A-D2D53A03B860}"/>
                </a:ext>
              </a:extLst>
            </p:cNvPr>
            <p:cNvSpPr txBox="1"/>
            <p:nvPr/>
          </p:nvSpPr>
          <p:spPr>
            <a:xfrm>
              <a:off x="4803695" y="2453073"/>
              <a:ext cx="1334323" cy="518142"/>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39" name="TextBox 38">
              <a:extLst>
                <a:ext uri="{FF2B5EF4-FFF2-40B4-BE49-F238E27FC236}">
                  <a16:creationId xmlns:a16="http://schemas.microsoft.com/office/drawing/2014/main" id="{82D48741-74E2-CDE9-44E3-68A1615A047B}"/>
                </a:ext>
              </a:extLst>
            </p:cNvPr>
            <p:cNvSpPr txBox="1"/>
            <p:nvPr/>
          </p:nvSpPr>
          <p:spPr>
            <a:xfrm>
              <a:off x="4803695" y="2912315"/>
              <a:ext cx="1334323" cy="310885"/>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47" name="TextBox 46">
              <a:extLst>
                <a:ext uri="{FF2B5EF4-FFF2-40B4-BE49-F238E27FC236}">
                  <a16:creationId xmlns:a16="http://schemas.microsoft.com/office/drawing/2014/main" id="{29DF59B5-14BF-45BE-2AAB-53805549A867}"/>
                </a:ext>
              </a:extLst>
            </p:cNvPr>
            <p:cNvSpPr txBox="1"/>
            <p:nvPr/>
          </p:nvSpPr>
          <p:spPr>
            <a:xfrm>
              <a:off x="4671859" y="3203241"/>
              <a:ext cx="1883336" cy="345428"/>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48" name="TextBox 47">
              <a:extLst>
                <a:ext uri="{FF2B5EF4-FFF2-40B4-BE49-F238E27FC236}">
                  <a16:creationId xmlns:a16="http://schemas.microsoft.com/office/drawing/2014/main" id="{6EFA1EF3-F0C8-ABED-0260-ED66B879E2BC}"/>
                </a:ext>
              </a:extLst>
            </p:cNvPr>
            <p:cNvSpPr txBox="1"/>
            <p:nvPr/>
          </p:nvSpPr>
          <p:spPr>
            <a:xfrm>
              <a:off x="4415516" y="4771540"/>
              <a:ext cx="2134258" cy="345428"/>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sp>
          <p:nvSpPr>
            <p:cNvPr id="49" name="TextBox 48">
              <a:extLst>
                <a:ext uri="{FF2B5EF4-FFF2-40B4-BE49-F238E27FC236}">
                  <a16:creationId xmlns:a16="http://schemas.microsoft.com/office/drawing/2014/main" id="{6F108277-079E-EB57-9790-F575A9274023}"/>
                </a:ext>
              </a:extLst>
            </p:cNvPr>
            <p:cNvSpPr txBox="1"/>
            <p:nvPr/>
          </p:nvSpPr>
          <p:spPr>
            <a:xfrm rot="18009739">
              <a:off x="2519765" y="5617716"/>
              <a:ext cx="1377831" cy="282228"/>
            </a:xfrm>
            <a:prstGeom prst="rect">
              <a:avLst/>
            </a:prstGeom>
            <a:noFill/>
          </p:spPr>
          <p:txBody>
            <a:bodyPr wrap="square" rtlCol="0">
              <a:spAutoFit/>
            </a:bodyPr>
            <a:lstStyle/>
            <a:p>
              <a:pPr algn="ctr"/>
              <a:r>
                <a:rPr lang="en-US" sz="1200">
                  <a:solidFill>
                    <a:schemeClr val="bg1"/>
                  </a:solidFill>
                  <a:effectLst/>
                </a:rPr>
                <a:t>Coordination</a:t>
              </a:r>
              <a:endParaRPr lang="en-US" sz="1200">
                <a:solidFill>
                  <a:schemeClr val="bg1"/>
                </a:solidFill>
              </a:endParaRPr>
            </a:p>
          </p:txBody>
        </p:sp>
        <p:sp>
          <p:nvSpPr>
            <p:cNvPr id="50" name="TextBox 49">
              <a:extLst>
                <a:ext uri="{FF2B5EF4-FFF2-40B4-BE49-F238E27FC236}">
                  <a16:creationId xmlns:a16="http://schemas.microsoft.com/office/drawing/2014/main" id="{803C5FE9-9595-AF6B-28EC-49CDC73F5CE8}"/>
                </a:ext>
              </a:extLst>
            </p:cNvPr>
            <p:cNvSpPr txBox="1"/>
            <p:nvPr/>
          </p:nvSpPr>
          <p:spPr>
            <a:xfrm rot="18009739">
              <a:off x="3227830" y="5617714"/>
              <a:ext cx="1377831" cy="282228"/>
            </a:xfrm>
            <a:prstGeom prst="rect">
              <a:avLst/>
            </a:prstGeom>
            <a:noFill/>
          </p:spPr>
          <p:txBody>
            <a:bodyPr wrap="square" rtlCol="0">
              <a:spAutoFit/>
            </a:bodyPr>
            <a:lstStyle/>
            <a:p>
              <a:pPr algn="ctr"/>
              <a:r>
                <a:rPr lang="en-US" sz="1200">
                  <a:solidFill>
                    <a:schemeClr val="bg1"/>
                  </a:solidFill>
                  <a:effectLst/>
                </a:rPr>
                <a:t>Legislation</a:t>
              </a:r>
              <a:endParaRPr lang="en-US" sz="1200">
                <a:solidFill>
                  <a:schemeClr val="bg1"/>
                </a:solidFill>
              </a:endParaRPr>
            </a:p>
          </p:txBody>
        </p:sp>
      </p:grpSp>
      <p:sp>
        <p:nvSpPr>
          <p:cNvPr id="86" name="TextBox 85">
            <a:extLst>
              <a:ext uri="{FF2B5EF4-FFF2-40B4-BE49-F238E27FC236}">
                <a16:creationId xmlns:a16="http://schemas.microsoft.com/office/drawing/2014/main" id="{654C0C50-BDE2-40F6-B16B-578E2A9E43F3}"/>
              </a:ext>
            </a:extLst>
          </p:cNvPr>
          <p:cNvSpPr txBox="1"/>
          <p:nvPr/>
        </p:nvSpPr>
        <p:spPr>
          <a:xfrm>
            <a:off x="3426830" y="3238996"/>
            <a:ext cx="1031577"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7" name="TextBox 86">
            <a:extLst>
              <a:ext uri="{FF2B5EF4-FFF2-40B4-BE49-F238E27FC236}">
                <a16:creationId xmlns:a16="http://schemas.microsoft.com/office/drawing/2014/main" id="{1DFA894E-3B04-02AC-5415-E89EB4156F88}"/>
              </a:ext>
            </a:extLst>
          </p:cNvPr>
          <p:cNvSpPr txBox="1"/>
          <p:nvPr/>
        </p:nvSpPr>
        <p:spPr>
          <a:xfrm>
            <a:off x="4512927" y="3269752"/>
            <a:ext cx="1031577" cy="830997"/>
          </a:xfrm>
          <a:prstGeom prst="rect">
            <a:avLst/>
          </a:prstGeom>
          <a:noFill/>
        </p:spPr>
        <p:txBody>
          <a:bodyPr wrap="square" rtlCol="0">
            <a:spAutoFit/>
          </a:bodyPr>
          <a:lstStyle/>
          <a:p>
            <a:pPr algn="ctr"/>
            <a:r>
              <a:rPr lang="en-US" sz="1200">
                <a:solidFill>
                  <a:schemeClr val="bg1"/>
                </a:solidFill>
                <a:effectLst/>
              </a:rPr>
              <a:t>Entry/exit of vehicles, drivers and operators</a:t>
            </a:r>
            <a:endParaRPr lang="en-US" sz="1200">
              <a:solidFill>
                <a:schemeClr val="bg1"/>
              </a:solidFill>
            </a:endParaRPr>
          </a:p>
        </p:txBody>
      </p:sp>
      <p:sp>
        <p:nvSpPr>
          <p:cNvPr id="89" name="TextBox 88">
            <a:extLst>
              <a:ext uri="{FF2B5EF4-FFF2-40B4-BE49-F238E27FC236}">
                <a16:creationId xmlns:a16="http://schemas.microsoft.com/office/drawing/2014/main" id="{B2AB73DE-B5DA-9878-9241-9155555DF90E}"/>
              </a:ext>
            </a:extLst>
          </p:cNvPr>
          <p:cNvSpPr txBox="1"/>
          <p:nvPr/>
        </p:nvSpPr>
        <p:spPr>
          <a:xfrm>
            <a:off x="5447223" y="3290602"/>
            <a:ext cx="1200275" cy="830997"/>
          </a:xfrm>
          <a:prstGeom prst="rect">
            <a:avLst/>
          </a:prstGeom>
          <a:noFill/>
        </p:spPr>
        <p:txBody>
          <a:bodyPr wrap="square" rtlCol="0">
            <a:spAutoFit/>
          </a:bodyPr>
          <a:lstStyle/>
          <a:p>
            <a:pPr algn="ctr"/>
            <a:r>
              <a:rPr lang="en-US" sz="1200">
                <a:solidFill>
                  <a:schemeClr val="bg1"/>
                </a:solidFill>
                <a:effectLst/>
              </a:rPr>
              <a:t>Recovery and rehabilitation of crash victims</a:t>
            </a:r>
            <a:endParaRPr lang="en-US" sz="1200">
              <a:solidFill>
                <a:schemeClr val="bg1"/>
              </a:solidFill>
            </a:endParaRPr>
          </a:p>
        </p:txBody>
      </p:sp>
      <p:sp>
        <p:nvSpPr>
          <p:cNvPr id="8" name="Freeform 34">
            <a:extLst>
              <a:ext uri="{FF2B5EF4-FFF2-40B4-BE49-F238E27FC236}">
                <a16:creationId xmlns:a16="http://schemas.microsoft.com/office/drawing/2014/main" id="{8BB65EA4-323A-E748-9081-ED29033C0407}"/>
              </a:ext>
            </a:extLst>
          </p:cNvPr>
          <p:cNvSpPr/>
          <p:nvPr/>
        </p:nvSpPr>
        <p:spPr>
          <a:xfrm flipV="1">
            <a:off x="2106976" y="4225230"/>
            <a:ext cx="5885780" cy="1394031"/>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noFill/>
          <a:ln w="76200">
            <a:solidFill>
              <a:srgbClr val="FDB71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w="3175">
                <a:solidFill>
                  <a:schemeClr val="tx1"/>
                </a:solidFill>
              </a:ln>
            </a:endParaRPr>
          </a:p>
        </p:txBody>
      </p:sp>
      <p:sp>
        <p:nvSpPr>
          <p:cNvPr id="12" name="Freeform 38">
            <a:extLst>
              <a:ext uri="{FF2B5EF4-FFF2-40B4-BE49-F238E27FC236}">
                <a16:creationId xmlns:a16="http://schemas.microsoft.com/office/drawing/2014/main" id="{D25C595E-9294-D31B-28D4-2178CEA3D232}"/>
              </a:ext>
            </a:extLst>
          </p:cNvPr>
          <p:cNvSpPr/>
          <p:nvPr/>
        </p:nvSpPr>
        <p:spPr>
          <a:xfrm>
            <a:off x="6602768" y="4210525"/>
            <a:ext cx="4776431" cy="1456485"/>
          </a:xfrm>
          <a:custGeom>
            <a:avLst/>
            <a:gdLst>
              <a:gd name="connsiteX0" fmla="*/ 0 w 5195460"/>
              <a:gd name="connsiteY0" fmla="*/ 0 h 1617733"/>
              <a:gd name="connsiteX1" fmla="*/ 5195460 w 5195460"/>
              <a:gd name="connsiteY1" fmla="*/ 0 h 1617733"/>
              <a:gd name="connsiteX2" fmla="*/ 5195460 w 5195460"/>
              <a:gd name="connsiteY2" fmla="*/ 1617733 h 1617733"/>
              <a:gd name="connsiteX3" fmla="*/ 1515668 w 5195460"/>
              <a:gd name="connsiteY3" fmla="*/ 1617733 h 1617733"/>
              <a:gd name="connsiteX4" fmla="*/ 1484171 w 5195460"/>
              <a:gd name="connsiteY4" fmla="*/ 1584115 h 1617733"/>
              <a:gd name="connsiteX5" fmla="*/ 1486207 w 5195460"/>
              <a:gd name="connsiteY5" fmla="*/ 1584115 h 1617733"/>
              <a:gd name="connsiteX6" fmla="*/ 594507 w 5195460"/>
              <a:gd name="connsiteY6" fmla="*/ 46698 h 1617733"/>
              <a:gd name="connsiteX7" fmla="*/ 43752 w 5195460"/>
              <a:gd name="connsiteY7" fmla="*/ 46698 h 1617733"/>
              <a:gd name="connsiteX8" fmla="*/ 0 w 5195460"/>
              <a:gd name="connsiteY8" fmla="*/ 0 h 161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5460" h="1617733">
                <a:moveTo>
                  <a:pt x="0" y="0"/>
                </a:moveTo>
                <a:lnTo>
                  <a:pt x="5195460" y="0"/>
                </a:lnTo>
                <a:lnTo>
                  <a:pt x="5195460" y="1617733"/>
                </a:lnTo>
                <a:lnTo>
                  <a:pt x="1515668" y="1617733"/>
                </a:lnTo>
                <a:lnTo>
                  <a:pt x="1484171" y="1584115"/>
                </a:lnTo>
                <a:lnTo>
                  <a:pt x="1486207" y="1584115"/>
                </a:lnTo>
                <a:lnTo>
                  <a:pt x="594507" y="46698"/>
                </a:lnTo>
                <a:lnTo>
                  <a:pt x="43752" y="46698"/>
                </a:lnTo>
                <a:lnTo>
                  <a:pt x="0" y="0"/>
                </a:lnTo>
                <a:close/>
              </a:path>
            </a:pathLst>
          </a:custGeom>
          <a:solidFill>
            <a:srgbClr val="FDB71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2" algn="ctr"/>
            <a:r>
              <a:rPr lang="en-US" b="1">
                <a:effectLst/>
                <a:latin typeface="Andes Bold" panose="02000000000000000000" pitchFamily="2" charset="0"/>
              </a:rPr>
              <a:t>Lead Agency Role</a:t>
            </a:r>
            <a:endParaRPr lang="en-US" b="1">
              <a:latin typeface="Andes Bold" panose="02000000000000000000" pitchFamily="2" charset="0"/>
            </a:endParaRPr>
          </a:p>
        </p:txBody>
      </p:sp>
      <p:grpSp>
        <p:nvGrpSpPr>
          <p:cNvPr id="2" name="Group 1">
            <a:extLst>
              <a:ext uri="{FF2B5EF4-FFF2-40B4-BE49-F238E27FC236}">
                <a16:creationId xmlns:a16="http://schemas.microsoft.com/office/drawing/2014/main" id="{A36A6B61-50D9-BDE9-DF79-7039F766EEB7}"/>
              </a:ext>
            </a:extLst>
          </p:cNvPr>
          <p:cNvGrpSpPr/>
          <p:nvPr/>
        </p:nvGrpSpPr>
        <p:grpSpPr>
          <a:xfrm>
            <a:off x="7244736" y="765012"/>
            <a:ext cx="4168644" cy="3156594"/>
            <a:chOff x="7743624" y="501792"/>
            <a:chExt cx="4168647" cy="3156598"/>
          </a:xfrm>
        </p:grpSpPr>
        <p:sp>
          <p:nvSpPr>
            <p:cNvPr id="3" name="Triangle 42">
              <a:extLst>
                <a:ext uri="{FF2B5EF4-FFF2-40B4-BE49-F238E27FC236}">
                  <a16:creationId xmlns:a16="http://schemas.microsoft.com/office/drawing/2014/main" id="{CEA53ADB-1348-2C65-14C9-CF9C22173697}"/>
                </a:ext>
              </a:extLst>
            </p:cNvPr>
            <p:cNvSpPr/>
            <p:nvPr/>
          </p:nvSpPr>
          <p:spPr>
            <a:xfrm rot="3600000">
              <a:off x="7810821" y="972317"/>
              <a:ext cx="545051" cy="469871"/>
            </a:xfrm>
            <a:prstGeom prst="triangle">
              <a:avLst/>
            </a:prstGeom>
            <a:solidFill>
              <a:srgbClr val="FEB7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144"/>
                </a:solidFill>
              </a:endParaRPr>
            </a:p>
          </p:txBody>
        </p:sp>
        <p:sp>
          <p:nvSpPr>
            <p:cNvPr id="4" name="Rectangle 3">
              <a:extLst>
                <a:ext uri="{FF2B5EF4-FFF2-40B4-BE49-F238E27FC236}">
                  <a16:creationId xmlns:a16="http://schemas.microsoft.com/office/drawing/2014/main" id="{71E27AB8-EAA3-55D5-78A3-4AE8FD34E4C1}"/>
                </a:ext>
              </a:extLst>
            </p:cNvPr>
            <p:cNvSpPr/>
            <p:nvPr/>
          </p:nvSpPr>
          <p:spPr>
            <a:xfrm>
              <a:off x="8011266" y="501792"/>
              <a:ext cx="3901005" cy="3156598"/>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spcBef>
                  <a:spcPts val="0"/>
                </a:spcBef>
                <a:spcAft>
                  <a:spcPts val="0"/>
                </a:spcAft>
                <a:buSzPts val="1200"/>
                <a:buFont typeface="Symbol" pitchFamily="2" charset="2"/>
                <a:buChar char=""/>
              </a:pPr>
              <a:endParaRPr lang="en-NZ" sz="1350" i="1">
                <a:solidFill>
                  <a:srgbClr val="002144"/>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endParaRPr lang="en-NZ" sz="1350" i="1">
                <a:solidFill>
                  <a:srgbClr val="002144"/>
                </a:solidFill>
                <a:ea typeface="Times New Roman" panose="02020603050405020304" pitchFamily="18" charset="0"/>
                <a:cs typeface="Calibri" panose="020F0502020204030204" pitchFamily="34" charset="0"/>
              </a:endParaRPr>
            </a:p>
            <a:p>
              <a:pPr marR="0" lvl="0">
                <a:spcBef>
                  <a:spcPts val="0"/>
                </a:spcBef>
                <a:spcAft>
                  <a:spcPts val="0"/>
                </a:spcAft>
                <a:buSzPts val="1200"/>
              </a:pPr>
              <a:endParaRPr lang="en-NZ" sz="1350" i="1">
                <a:solidFill>
                  <a:srgbClr val="002144"/>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Reviewing the scope of the legislative framework?</a:t>
              </a:r>
              <a:endParaRPr lang="en-US" sz="135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144"/>
                  </a:solidFill>
                  <a:effectLst/>
                  <a:ea typeface="Times New Roman" panose="02020603050405020304" pitchFamily="18" charset="0"/>
                  <a:cs typeface="Times New Roman" panose="02020603050405020304" pitchFamily="18" charset="0"/>
                </a:rPr>
                <a:t> </a:t>
              </a:r>
              <a:endParaRPr lang="en-US" sz="135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Developing and updating legislation needed for the road safety strategy?</a:t>
              </a:r>
              <a:endParaRPr lang="en-US" sz="135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144"/>
                  </a:solidFill>
                  <a:effectLst/>
                  <a:ea typeface="Times New Roman" panose="02020603050405020304" pitchFamily="18" charset="0"/>
                  <a:cs typeface="Times New Roman" panose="02020603050405020304" pitchFamily="18" charset="0"/>
                </a:rPr>
                <a:t> </a:t>
              </a:r>
              <a:endParaRPr lang="en-US" sz="135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Consolidating legislation?</a:t>
              </a:r>
              <a:endParaRPr lang="en-US" sz="135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144"/>
                  </a:solidFill>
                  <a:effectLst/>
                  <a:ea typeface="Times New Roman" panose="02020603050405020304" pitchFamily="18" charset="0"/>
                  <a:cs typeface="Times New Roman" panose="02020603050405020304" pitchFamily="18" charset="0"/>
                </a:rPr>
                <a:t> </a:t>
              </a:r>
              <a:endParaRPr lang="en-US" sz="135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Securing legislative resources for road safety?</a:t>
              </a:r>
            </a:p>
            <a:p>
              <a:pPr marR="0" lvl="0">
                <a:spcBef>
                  <a:spcPts val="0"/>
                </a:spcBef>
                <a:spcAft>
                  <a:spcPts val="0"/>
                </a:spcAft>
                <a:buSzPts val="1200"/>
              </a:pPr>
              <a:endParaRPr lang="en-NZ" sz="1350" i="1">
                <a:solidFill>
                  <a:srgbClr val="002144"/>
                </a:solidFill>
                <a:ea typeface="Times New Roman" panose="02020603050405020304" pitchFamily="18" charset="0"/>
                <a:cs typeface="Calibri" panose="020F0502020204030204" pitchFamily="34" charset="0"/>
              </a:endParaRPr>
            </a:p>
            <a:p>
              <a:pPr marL="342900" indent="-342900">
                <a:buSzPts val="1200"/>
                <a:buFont typeface="Symbol" pitchFamily="2" charset="2"/>
                <a:buChar char=""/>
              </a:pPr>
              <a:r>
                <a:rPr lang="en-AU" sz="1350" i="1">
                  <a:solidFill>
                    <a:srgbClr val="002144"/>
                  </a:solidFill>
                  <a:ea typeface="Times New Roman" panose="02020603050405020304" pitchFamily="18" charset="0"/>
                  <a:cs typeface="Times New Roman" panose="02020603050405020304" pitchFamily="18" charset="0"/>
                </a:rPr>
                <a:t>Related s</a:t>
              </a:r>
              <a:r>
                <a:rPr lang="en-AU" sz="1350" i="1">
                  <a:solidFill>
                    <a:srgbClr val="002144"/>
                  </a:solidFill>
                  <a:effectLst/>
                  <a:ea typeface="Times New Roman" panose="02020603050405020304" pitchFamily="18" charset="0"/>
                  <a:cs typeface="Times New Roman" panose="02020603050405020304" pitchFamily="18" charset="0"/>
                </a:rPr>
                <a:t>taff numbers and skillsets?</a:t>
              </a:r>
              <a:endParaRPr lang="en-US" sz="1350" i="1">
                <a:solidFill>
                  <a:srgbClr val="002144"/>
                </a:solidFill>
                <a:effectLst/>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5D68C8B-EFDC-A1B4-F299-313A93DF2DD1}"/>
                </a:ext>
              </a:extLst>
            </p:cNvPr>
            <p:cNvSpPr/>
            <p:nvPr/>
          </p:nvSpPr>
          <p:spPr>
            <a:xfrm>
              <a:off x="7743624" y="568400"/>
              <a:ext cx="3975134" cy="524505"/>
            </a:xfrm>
            <a:prstGeom prst="rect">
              <a:avLst/>
            </a:prstGeom>
            <a:solidFill>
              <a:srgbClr val="FEB7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solidFill>
                    <a:schemeClr val="bg1"/>
                  </a:solidFill>
                  <a:effectLst/>
                </a:rPr>
                <a:t>Legislation</a:t>
              </a:r>
              <a:endParaRPr lang="en-US" sz="1600" b="1">
                <a:solidFill>
                  <a:schemeClr val="bg1"/>
                </a:solidFill>
              </a:endParaRPr>
            </a:p>
          </p:txBody>
        </p:sp>
      </p:grpSp>
    </p:spTree>
    <p:extLst>
      <p:ext uri="{BB962C8B-B14F-4D97-AF65-F5344CB8AC3E}">
        <p14:creationId xmlns:p14="http://schemas.microsoft.com/office/powerpoint/2010/main" val="1109696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4: How are agency interventions being managed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33" name="Group 32">
            <a:extLst>
              <a:ext uri="{FF2B5EF4-FFF2-40B4-BE49-F238E27FC236}">
                <a16:creationId xmlns:a16="http://schemas.microsoft.com/office/drawing/2014/main" id="{082FA05B-2BED-D6D5-3A6B-AF5B447DFBEA}"/>
              </a:ext>
            </a:extLst>
          </p:cNvPr>
          <p:cNvGrpSpPr/>
          <p:nvPr/>
        </p:nvGrpSpPr>
        <p:grpSpPr>
          <a:xfrm>
            <a:off x="79687" y="990412"/>
            <a:ext cx="7897437" cy="4690119"/>
            <a:chOff x="463742" y="1183870"/>
            <a:chExt cx="8046519" cy="5263875"/>
          </a:xfrm>
        </p:grpSpPr>
        <p:grpSp>
          <p:nvGrpSpPr>
            <p:cNvPr id="34" name="Group 33">
              <a:extLst>
                <a:ext uri="{FF2B5EF4-FFF2-40B4-BE49-F238E27FC236}">
                  <a16:creationId xmlns:a16="http://schemas.microsoft.com/office/drawing/2014/main" id="{06EB11D8-9CDB-6ECC-3FAE-CF42A10ACFDA}"/>
                </a:ext>
              </a:extLst>
            </p:cNvPr>
            <p:cNvGrpSpPr/>
            <p:nvPr/>
          </p:nvGrpSpPr>
          <p:grpSpPr>
            <a:xfrm>
              <a:off x="463742" y="1183870"/>
              <a:ext cx="8046519" cy="5215404"/>
              <a:chOff x="672289" y="1586713"/>
              <a:chExt cx="6874890" cy="4456005"/>
            </a:xfrm>
          </p:grpSpPr>
          <p:sp>
            <p:nvSpPr>
              <p:cNvPr id="55" name="Freeform 15">
                <a:extLst>
                  <a:ext uri="{FF2B5EF4-FFF2-40B4-BE49-F238E27FC236}">
                    <a16:creationId xmlns:a16="http://schemas.microsoft.com/office/drawing/2014/main" id="{B188D0D8-44DD-B6DF-2876-1666328C7F0B}"/>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56" name="Freeform 16">
                <a:extLst>
                  <a:ext uri="{FF2B5EF4-FFF2-40B4-BE49-F238E27FC236}">
                    <a16:creationId xmlns:a16="http://schemas.microsoft.com/office/drawing/2014/main" id="{1B8B1CB6-0260-32B5-F6D9-9AC939E0AF73}"/>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57" name="Freeform 17">
                <a:extLst>
                  <a:ext uri="{FF2B5EF4-FFF2-40B4-BE49-F238E27FC236}">
                    <a16:creationId xmlns:a16="http://schemas.microsoft.com/office/drawing/2014/main" id="{F524AF25-6CA5-1F3A-E77D-B0FE7A989B93}"/>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58" name="Straight Connector 57">
                <a:extLst>
                  <a:ext uri="{FF2B5EF4-FFF2-40B4-BE49-F238E27FC236}">
                    <a16:creationId xmlns:a16="http://schemas.microsoft.com/office/drawing/2014/main" id="{2405F540-97B7-73D5-2E60-B44792B52B8A}"/>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7BF0F85-7A6C-2A2D-5A3D-C3FF62BA9D9B}"/>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3FD3D13-BE6D-387B-9B12-CCB02A4F8FCA}"/>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DECB82D-094B-8997-2764-91BF653BB627}"/>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62" name="Freeform 22">
                <a:extLst>
                  <a:ext uri="{FF2B5EF4-FFF2-40B4-BE49-F238E27FC236}">
                    <a16:creationId xmlns:a16="http://schemas.microsoft.com/office/drawing/2014/main" id="{68B757DE-A3F7-C22A-F130-81633983E01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3" name="Freeform 23">
                <a:extLst>
                  <a:ext uri="{FF2B5EF4-FFF2-40B4-BE49-F238E27FC236}">
                    <a16:creationId xmlns:a16="http://schemas.microsoft.com/office/drawing/2014/main" id="{285B26A5-3C5B-35A6-FFE7-CB70B250106F}"/>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24">
                <a:extLst>
                  <a:ext uri="{FF2B5EF4-FFF2-40B4-BE49-F238E27FC236}">
                    <a16:creationId xmlns:a16="http://schemas.microsoft.com/office/drawing/2014/main" id="{3AC69554-4C67-5D06-019E-B6C1C1373ABA}"/>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25">
                <a:extLst>
                  <a:ext uri="{FF2B5EF4-FFF2-40B4-BE49-F238E27FC236}">
                    <a16:creationId xmlns:a16="http://schemas.microsoft.com/office/drawing/2014/main" id="{05E29637-C126-A55D-1424-257DA52DED27}"/>
                  </a:ext>
                </a:extLst>
              </p:cNvPr>
              <p:cNvSpPr/>
              <p:nvPr/>
            </p:nvSpPr>
            <p:spPr>
              <a:xfrm flipV="1">
                <a:off x="2423480" y="4700965"/>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cxnSp>
            <p:nvCxnSpPr>
              <p:cNvPr id="66" name="Straight Connector 65">
                <a:extLst>
                  <a:ext uri="{FF2B5EF4-FFF2-40B4-BE49-F238E27FC236}">
                    <a16:creationId xmlns:a16="http://schemas.microsoft.com/office/drawing/2014/main" id="{EF7586E0-B547-02E2-417F-43DD6FDBD82F}"/>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9BF5C17-5862-6D05-2E31-6B013EA53DA3}"/>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3D19A49-BAF5-7CBC-630F-A74506E76BC5}"/>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E2353EF-EBA5-5E27-07F6-E8C79F5F1A15}"/>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210787D-2002-285F-131E-1D6BDF55AB7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DD6FB33-5C28-3905-DF55-7654CE68A38D}"/>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AE51A1E-4F51-3E20-4798-40D3A7D03BB5}"/>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B6DAF74-07CD-18B7-38BA-BFD616B3221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1C0D70B-A893-DFE3-5AEA-9152F3DBEE5F}"/>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DB0905E-60E3-7D6D-5AAF-7A71E56CF057}"/>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A90475-3B74-9D03-AEE5-39BB2E8AE7A1}"/>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FD3567-28D3-2D40-E7CC-8C10FAB51D6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0EFAFF26-AE73-EE57-A34C-7EC3E6F1B7FA}"/>
                </a:ext>
              </a:extLst>
            </p:cNvPr>
            <p:cNvSpPr txBox="1"/>
            <p:nvPr/>
          </p:nvSpPr>
          <p:spPr>
            <a:xfrm>
              <a:off x="5107938" y="1540425"/>
              <a:ext cx="725837" cy="518142"/>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36" name="TextBox 35">
              <a:extLst>
                <a:ext uri="{FF2B5EF4-FFF2-40B4-BE49-F238E27FC236}">
                  <a16:creationId xmlns:a16="http://schemas.microsoft.com/office/drawing/2014/main" id="{042CB1B5-529A-F69F-D298-4980550D0721}"/>
                </a:ext>
              </a:extLst>
            </p:cNvPr>
            <p:cNvSpPr txBox="1"/>
            <p:nvPr/>
          </p:nvSpPr>
          <p:spPr>
            <a:xfrm>
              <a:off x="4886084" y="2011543"/>
              <a:ext cx="1169544" cy="518142"/>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38" name="TextBox 37">
              <a:extLst>
                <a:ext uri="{FF2B5EF4-FFF2-40B4-BE49-F238E27FC236}">
                  <a16:creationId xmlns:a16="http://schemas.microsoft.com/office/drawing/2014/main" id="{F6418411-D3BA-9567-F41A-D2D53A03B860}"/>
                </a:ext>
              </a:extLst>
            </p:cNvPr>
            <p:cNvSpPr txBox="1"/>
            <p:nvPr/>
          </p:nvSpPr>
          <p:spPr>
            <a:xfrm>
              <a:off x="4803695" y="2453073"/>
              <a:ext cx="1334323" cy="518142"/>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39" name="TextBox 38">
              <a:extLst>
                <a:ext uri="{FF2B5EF4-FFF2-40B4-BE49-F238E27FC236}">
                  <a16:creationId xmlns:a16="http://schemas.microsoft.com/office/drawing/2014/main" id="{82D48741-74E2-CDE9-44E3-68A1615A047B}"/>
                </a:ext>
              </a:extLst>
            </p:cNvPr>
            <p:cNvSpPr txBox="1"/>
            <p:nvPr/>
          </p:nvSpPr>
          <p:spPr>
            <a:xfrm>
              <a:off x="4803695" y="2912315"/>
              <a:ext cx="1334323" cy="310885"/>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47" name="TextBox 46">
              <a:extLst>
                <a:ext uri="{FF2B5EF4-FFF2-40B4-BE49-F238E27FC236}">
                  <a16:creationId xmlns:a16="http://schemas.microsoft.com/office/drawing/2014/main" id="{29DF59B5-14BF-45BE-2AAB-53805549A867}"/>
                </a:ext>
              </a:extLst>
            </p:cNvPr>
            <p:cNvSpPr txBox="1"/>
            <p:nvPr/>
          </p:nvSpPr>
          <p:spPr>
            <a:xfrm>
              <a:off x="4671859" y="3203241"/>
              <a:ext cx="1883336" cy="345428"/>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48" name="TextBox 47">
              <a:extLst>
                <a:ext uri="{FF2B5EF4-FFF2-40B4-BE49-F238E27FC236}">
                  <a16:creationId xmlns:a16="http://schemas.microsoft.com/office/drawing/2014/main" id="{6EFA1EF3-F0C8-ABED-0260-ED66B879E2BC}"/>
                </a:ext>
              </a:extLst>
            </p:cNvPr>
            <p:cNvSpPr txBox="1"/>
            <p:nvPr/>
          </p:nvSpPr>
          <p:spPr>
            <a:xfrm>
              <a:off x="4415516" y="4771540"/>
              <a:ext cx="2134258" cy="345428"/>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sp>
          <p:nvSpPr>
            <p:cNvPr id="49" name="TextBox 48">
              <a:extLst>
                <a:ext uri="{FF2B5EF4-FFF2-40B4-BE49-F238E27FC236}">
                  <a16:creationId xmlns:a16="http://schemas.microsoft.com/office/drawing/2014/main" id="{6F108277-079E-EB57-9790-F575A9274023}"/>
                </a:ext>
              </a:extLst>
            </p:cNvPr>
            <p:cNvSpPr txBox="1"/>
            <p:nvPr/>
          </p:nvSpPr>
          <p:spPr>
            <a:xfrm rot="18009739">
              <a:off x="2519765" y="5617716"/>
              <a:ext cx="1377831" cy="282228"/>
            </a:xfrm>
            <a:prstGeom prst="rect">
              <a:avLst/>
            </a:prstGeom>
            <a:noFill/>
          </p:spPr>
          <p:txBody>
            <a:bodyPr wrap="square" rtlCol="0">
              <a:spAutoFit/>
            </a:bodyPr>
            <a:lstStyle/>
            <a:p>
              <a:pPr algn="ctr"/>
              <a:r>
                <a:rPr lang="en-US" sz="1200">
                  <a:solidFill>
                    <a:schemeClr val="bg1"/>
                  </a:solidFill>
                  <a:effectLst/>
                </a:rPr>
                <a:t>Coordination</a:t>
              </a:r>
              <a:endParaRPr lang="en-US" sz="1200">
                <a:solidFill>
                  <a:schemeClr val="bg1"/>
                </a:solidFill>
              </a:endParaRPr>
            </a:p>
          </p:txBody>
        </p:sp>
        <p:sp>
          <p:nvSpPr>
            <p:cNvPr id="50" name="TextBox 49">
              <a:extLst>
                <a:ext uri="{FF2B5EF4-FFF2-40B4-BE49-F238E27FC236}">
                  <a16:creationId xmlns:a16="http://schemas.microsoft.com/office/drawing/2014/main" id="{803C5FE9-9595-AF6B-28EC-49CDC73F5CE8}"/>
                </a:ext>
              </a:extLst>
            </p:cNvPr>
            <p:cNvSpPr txBox="1"/>
            <p:nvPr/>
          </p:nvSpPr>
          <p:spPr>
            <a:xfrm rot="18009739">
              <a:off x="3227830" y="5617714"/>
              <a:ext cx="1377831" cy="282228"/>
            </a:xfrm>
            <a:prstGeom prst="rect">
              <a:avLst/>
            </a:prstGeom>
            <a:noFill/>
          </p:spPr>
          <p:txBody>
            <a:bodyPr wrap="square" rtlCol="0">
              <a:spAutoFit/>
            </a:bodyPr>
            <a:lstStyle/>
            <a:p>
              <a:pPr algn="ctr"/>
              <a:r>
                <a:rPr lang="en-US" sz="1200">
                  <a:solidFill>
                    <a:schemeClr val="bg1"/>
                  </a:solidFill>
                  <a:effectLst/>
                </a:rPr>
                <a:t>Legislation</a:t>
              </a:r>
              <a:endParaRPr lang="en-US" sz="1200">
                <a:solidFill>
                  <a:schemeClr val="bg1"/>
                </a:solidFill>
              </a:endParaRPr>
            </a:p>
          </p:txBody>
        </p:sp>
        <p:sp>
          <p:nvSpPr>
            <p:cNvPr id="51" name="TextBox 50">
              <a:extLst>
                <a:ext uri="{FF2B5EF4-FFF2-40B4-BE49-F238E27FC236}">
                  <a16:creationId xmlns:a16="http://schemas.microsoft.com/office/drawing/2014/main" id="{B3F30C50-B2CC-ADBA-4791-45953D44073E}"/>
                </a:ext>
              </a:extLst>
            </p:cNvPr>
            <p:cNvSpPr txBox="1"/>
            <p:nvPr/>
          </p:nvSpPr>
          <p:spPr>
            <a:xfrm rot="18009739">
              <a:off x="4136008" y="5429562"/>
              <a:ext cx="1377831" cy="658532"/>
            </a:xfrm>
            <a:prstGeom prst="rect">
              <a:avLst/>
            </a:prstGeom>
            <a:noFill/>
          </p:spPr>
          <p:txBody>
            <a:bodyPr wrap="square" rtlCol="0">
              <a:spAutoFit/>
            </a:bodyPr>
            <a:lstStyle/>
            <a:p>
              <a:pPr algn="ctr"/>
              <a:r>
                <a:rPr lang="en-US" sz="1200">
                  <a:solidFill>
                    <a:schemeClr val="bg1"/>
                  </a:solidFill>
                  <a:effectLst/>
                </a:rPr>
                <a:t>Funding and resource allocation</a:t>
              </a:r>
              <a:endParaRPr lang="en-US" sz="1200">
                <a:solidFill>
                  <a:schemeClr val="bg1"/>
                </a:solidFill>
              </a:endParaRPr>
            </a:p>
          </p:txBody>
        </p:sp>
      </p:grpSp>
      <p:sp>
        <p:nvSpPr>
          <p:cNvPr id="86" name="TextBox 85">
            <a:extLst>
              <a:ext uri="{FF2B5EF4-FFF2-40B4-BE49-F238E27FC236}">
                <a16:creationId xmlns:a16="http://schemas.microsoft.com/office/drawing/2014/main" id="{654C0C50-BDE2-40F6-B16B-578E2A9E43F3}"/>
              </a:ext>
            </a:extLst>
          </p:cNvPr>
          <p:cNvSpPr txBox="1"/>
          <p:nvPr/>
        </p:nvSpPr>
        <p:spPr>
          <a:xfrm>
            <a:off x="3426830" y="3238996"/>
            <a:ext cx="1031577"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7" name="TextBox 86">
            <a:extLst>
              <a:ext uri="{FF2B5EF4-FFF2-40B4-BE49-F238E27FC236}">
                <a16:creationId xmlns:a16="http://schemas.microsoft.com/office/drawing/2014/main" id="{1DFA894E-3B04-02AC-5415-E89EB4156F88}"/>
              </a:ext>
            </a:extLst>
          </p:cNvPr>
          <p:cNvSpPr txBox="1"/>
          <p:nvPr/>
        </p:nvSpPr>
        <p:spPr>
          <a:xfrm>
            <a:off x="4512927" y="3269752"/>
            <a:ext cx="1031577" cy="830997"/>
          </a:xfrm>
          <a:prstGeom prst="rect">
            <a:avLst/>
          </a:prstGeom>
          <a:noFill/>
        </p:spPr>
        <p:txBody>
          <a:bodyPr wrap="square" rtlCol="0">
            <a:spAutoFit/>
          </a:bodyPr>
          <a:lstStyle/>
          <a:p>
            <a:pPr algn="ctr"/>
            <a:r>
              <a:rPr lang="en-US" sz="1200">
                <a:solidFill>
                  <a:schemeClr val="bg1"/>
                </a:solidFill>
                <a:effectLst/>
              </a:rPr>
              <a:t>Entry/exit of vehicles, drivers and operators</a:t>
            </a:r>
            <a:endParaRPr lang="en-US" sz="1200">
              <a:solidFill>
                <a:schemeClr val="bg1"/>
              </a:solidFill>
            </a:endParaRPr>
          </a:p>
        </p:txBody>
      </p:sp>
      <p:sp>
        <p:nvSpPr>
          <p:cNvPr id="89" name="TextBox 88">
            <a:extLst>
              <a:ext uri="{FF2B5EF4-FFF2-40B4-BE49-F238E27FC236}">
                <a16:creationId xmlns:a16="http://schemas.microsoft.com/office/drawing/2014/main" id="{B2AB73DE-B5DA-9878-9241-9155555DF90E}"/>
              </a:ext>
            </a:extLst>
          </p:cNvPr>
          <p:cNvSpPr txBox="1"/>
          <p:nvPr/>
        </p:nvSpPr>
        <p:spPr>
          <a:xfrm>
            <a:off x="5447223" y="3290602"/>
            <a:ext cx="1200275" cy="830997"/>
          </a:xfrm>
          <a:prstGeom prst="rect">
            <a:avLst/>
          </a:prstGeom>
          <a:noFill/>
        </p:spPr>
        <p:txBody>
          <a:bodyPr wrap="square" rtlCol="0">
            <a:spAutoFit/>
          </a:bodyPr>
          <a:lstStyle/>
          <a:p>
            <a:pPr algn="ctr"/>
            <a:r>
              <a:rPr lang="en-US" sz="1200">
                <a:solidFill>
                  <a:schemeClr val="bg1"/>
                </a:solidFill>
                <a:effectLst/>
              </a:rPr>
              <a:t>Recovery and rehabilitation of crash victims</a:t>
            </a:r>
            <a:endParaRPr lang="en-US" sz="1200">
              <a:solidFill>
                <a:schemeClr val="bg1"/>
              </a:solidFill>
            </a:endParaRPr>
          </a:p>
        </p:txBody>
      </p:sp>
      <p:sp>
        <p:nvSpPr>
          <p:cNvPr id="8" name="Freeform 34">
            <a:extLst>
              <a:ext uri="{FF2B5EF4-FFF2-40B4-BE49-F238E27FC236}">
                <a16:creationId xmlns:a16="http://schemas.microsoft.com/office/drawing/2014/main" id="{8BB65EA4-323A-E748-9081-ED29033C0407}"/>
              </a:ext>
            </a:extLst>
          </p:cNvPr>
          <p:cNvSpPr/>
          <p:nvPr/>
        </p:nvSpPr>
        <p:spPr>
          <a:xfrm flipV="1">
            <a:off x="2106976" y="4225230"/>
            <a:ext cx="5885780" cy="1394031"/>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noFill/>
          <a:ln w="76200">
            <a:solidFill>
              <a:srgbClr val="FDB71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w="3175">
                <a:solidFill>
                  <a:schemeClr val="tx1"/>
                </a:solidFill>
              </a:ln>
            </a:endParaRPr>
          </a:p>
        </p:txBody>
      </p:sp>
      <p:sp>
        <p:nvSpPr>
          <p:cNvPr id="12" name="Freeform 38">
            <a:extLst>
              <a:ext uri="{FF2B5EF4-FFF2-40B4-BE49-F238E27FC236}">
                <a16:creationId xmlns:a16="http://schemas.microsoft.com/office/drawing/2014/main" id="{D25C595E-9294-D31B-28D4-2178CEA3D232}"/>
              </a:ext>
            </a:extLst>
          </p:cNvPr>
          <p:cNvSpPr/>
          <p:nvPr/>
        </p:nvSpPr>
        <p:spPr>
          <a:xfrm>
            <a:off x="6602768" y="4210525"/>
            <a:ext cx="4776431" cy="1456485"/>
          </a:xfrm>
          <a:custGeom>
            <a:avLst/>
            <a:gdLst>
              <a:gd name="connsiteX0" fmla="*/ 0 w 5195460"/>
              <a:gd name="connsiteY0" fmla="*/ 0 h 1617733"/>
              <a:gd name="connsiteX1" fmla="*/ 5195460 w 5195460"/>
              <a:gd name="connsiteY1" fmla="*/ 0 h 1617733"/>
              <a:gd name="connsiteX2" fmla="*/ 5195460 w 5195460"/>
              <a:gd name="connsiteY2" fmla="*/ 1617733 h 1617733"/>
              <a:gd name="connsiteX3" fmla="*/ 1515668 w 5195460"/>
              <a:gd name="connsiteY3" fmla="*/ 1617733 h 1617733"/>
              <a:gd name="connsiteX4" fmla="*/ 1484171 w 5195460"/>
              <a:gd name="connsiteY4" fmla="*/ 1584115 h 1617733"/>
              <a:gd name="connsiteX5" fmla="*/ 1486207 w 5195460"/>
              <a:gd name="connsiteY5" fmla="*/ 1584115 h 1617733"/>
              <a:gd name="connsiteX6" fmla="*/ 594507 w 5195460"/>
              <a:gd name="connsiteY6" fmla="*/ 46698 h 1617733"/>
              <a:gd name="connsiteX7" fmla="*/ 43752 w 5195460"/>
              <a:gd name="connsiteY7" fmla="*/ 46698 h 1617733"/>
              <a:gd name="connsiteX8" fmla="*/ 0 w 5195460"/>
              <a:gd name="connsiteY8" fmla="*/ 0 h 161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5460" h="1617733">
                <a:moveTo>
                  <a:pt x="0" y="0"/>
                </a:moveTo>
                <a:lnTo>
                  <a:pt x="5195460" y="0"/>
                </a:lnTo>
                <a:lnTo>
                  <a:pt x="5195460" y="1617733"/>
                </a:lnTo>
                <a:lnTo>
                  <a:pt x="1515668" y="1617733"/>
                </a:lnTo>
                <a:lnTo>
                  <a:pt x="1484171" y="1584115"/>
                </a:lnTo>
                <a:lnTo>
                  <a:pt x="1486207" y="1584115"/>
                </a:lnTo>
                <a:lnTo>
                  <a:pt x="594507" y="46698"/>
                </a:lnTo>
                <a:lnTo>
                  <a:pt x="43752" y="46698"/>
                </a:lnTo>
                <a:lnTo>
                  <a:pt x="0" y="0"/>
                </a:lnTo>
                <a:close/>
              </a:path>
            </a:pathLst>
          </a:custGeom>
          <a:solidFill>
            <a:srgbClr val="FDB71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2" algn="ctr"/>
            <a:r>
              <a:rPr lang="en-US" b="1">
                <a:effectLst/>
                <a:latin typeface="Andes Bold" panose="02000000000000000000" pitchFamily="2" charset="0"/>
              </a:rPr>
              <a:t>Lead Agency Role</a:t>
            </a:r>
            <a:endParaRPr lang="en-US" b="1">
              <a:latin typeface="Andes Bold" panose="02000000000000000000" pitchFamily="2" charset="0"/>
            </a:endParaRPr>
          </a:p>
        </p:txBody>
      </p:sp>
      <p:grpSp>
        <p:nvGrpSpPr>
          <p:cNvPr id="2" name="Group 1">
            <a:extLst>
              <a:ext uri="{FF2B5EF4-FFF2-40B4-BE49-F238E27FC236}">
                <a16:creationId xmlns:a16="http://schemas.microsoft.com/office/drawing/2014/main" id="{DB1A30A4-60F3-0A6F-7448-4A69EA0E14DF}"/>
              </a:ext>
            </a:extLst>
          </p:cNvPr>
          <p:cNvGrpSpPr/>
          <p:nvPr/>
        </p:nvGrpSpPr>
        <p:grpSpPr>
          <a:xfrm>
            <a:off x="7451905" y="1106121"/>
            <a:ext cx="4168644" cy="2102497"/>
            <a:chOff x="7743624" y="1262404"/>
            <a:chExt cx="4168647" cy="2102499"/>
          </a:xfrm>
        </p:grpSpPr>
        <p:sp>
          <p:nvSpPr>
            <p:cNvPr id="3" name="Triangle 43">
              <a:extLst>
                <a:ext uri="{FF2B5EF4-FFF2-40B4-BE49-F238E27FC236}">
                  <a16:creationId xmlns:a16="http://schemas.microsoft.com/office/drawing/2014/main" id="{01616B8C-DF74-8AE3-0506-72C2F6851499}"/>
                </a:ext>
              </a:extLst>
            </p:cNvPr>
            <p:cNvSpPr/>
            <p:nvPr/>
          </p:nvSpPr>
          <p:spPr>
            <a:xfrm rot="3600000">
              <a:off x="7810821" y="1726335"/>
              <a:ext cx="545051" cy="469871"/>
            </a:xfrm>
            <a:prstGeom prst="triangle">
              <a:avLst/>
            </a:prstGeom>
            <a:solidFill>
              <a:srgbClr val="FEB7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144"/>
                </a:solidFill>
              </a:endParaRPr>
            </a:p>
          </p:txBody>
        </p:sp>
        <p:sp>
          <p:nvSpPr>
            <p:cNvPr id="4" name="Rectangle 3">
              <a:extLst>
                <a:ext uri="{FF2B5EF4-FFF2-40B4-BE49-F238E27FC236}">
                  <a16:creationId xmlns:a16="http://schemas.microsoft.com/office/drawing/2014/main" id="{0CF09BE8-C4FB-2A06-3F85-AC4BAE5A48ED}"/>
                </a:ext>
              </a:extLst>
            </p:cNvPr>
            <p:cNvSpPr/>
            <p:nvPr/>
          </p:nvSpPr>
          <p:spPr>
            <a:xfrm>
              <a:off x="8011266" y="1262404"/>
              <a:ext cx="3901005" cy="2102499"/>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spcBef>
                  <a:spcPts val="0"/>
                </a:spcBef>
                <a:spcAft>
                  <a:spcPts val="0"/>
                </a:spcAft>
                <a:buSzPts val="1200"/>
                <a:buFont typeface="Symbol" pitchFamily="2" charset="2"/>
                <a:buChar char=""/>
              </a:pPr>
              <a:endParaRPr lang="en-NZ" sz="1350" i="1">
                <a:solidFill>
                  <a:srgbClr val="002144"/>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endParaRPr lang="en-NZ" sz="1350" i="1">
                <a:solidFill>
                  <a:srgbClr val="002144"/>
                </a:solidFill>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endParaRPr lang="en-NZ" sz="1350" i="1">
                <a:solidFill>
                  <a:srgbClr val="002144"/>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Ensuring sustainable funding sources?</a:t>
              </a:r>
              <a:endParaRPr lang="en-US" sz="135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144"/>
                  </a:solidFill>
                  <a:effectLst/>
                  <a:ea typeface="Times New Roman" panose="02020603050405020304" pitchFamily="18" charset="0"/>
                  <a:cs typeface="Times New Roman" panose="02020603050405020304" pitchFamily="18" charset="0"/>
                </a:rPr>
                <a:t> </a:t>
              </a:r>
              <a:endParaRPr lang="en-US" sz="135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Establishing procedures to guide the allocation of resources across safety programs?</a:t>
              </a:r>
            </a:p>
            <a:p>
              <a:pPr marL="342900" marR="0" lvl="0" indent="-342900">
                <a:spcBef>
                  <a:spcPts val="0"/>
                </a:spcBef>
                <a:spcAft>
                  <a:spcPts val="0"/>
                </a:spcAft>
                <a:buSzPts val="1200"/>
                <a:buFont typeface="Symbol" pitchFamily="2" charset="2"/>
                <a:buChar char=""/>
              </a:pPr>
              <a:endParaRPr lang="en-NZ" sz="1350" i="1">
                <a:solidFill>
                  <a:srgbClr val="002144"/>
                </a:solidFill>
                <a:ea typeface="Times New Roman" panose="02020603050405020304" pitchFamily="18" charset="0"/>
                <a:cs typeface="Calibri" panose="020F0502020204030204" pitchFamily="34" charset="0"/>
              </a:endParaRPr>
            </a:p>
            <a:p>
              <a:pPr marL="342900" indent="-342900">
                <a:buSzPts val="1200"/>
                <a:buFont typeface="Symbol" pitchFamily="2" charset="2"/>
                <a:buChar char=""/>
              </a:pPr>
              <a:r>
                <a:rPr lang="en-AU" sz="1350" i="1">
                  <a:solidFill>
                    <a:srgbClr val="002144"/>
                  </a:solidFill>
                  <a:ea typeface="Times New Roman" panose="02020603050405020304" pitchFamily="18" charset="0"/>
                  <a:cs typeface="Times New Roman" panose="02020603050405020304" pitchFamily="18" charset="0"/>
                </a:rPr>
                <a:t>Related s</a:t>
              </a:r>
              <a:r>
                <a:rPr lang="en-AU" sz="1350" i="1">
                  <a:solidFill>
                    <a:srgbClr val="002144"/>
                  </a:solidFill>
                  <a:effectLst/>
                  <a:ea typeface="Times New Roman" panose="02020603050405020304" pitchFamily="18" charset="0"/>
                  <a:cs typeface="Times New Roman" panose="02020603050405020304" pitchFamily="18" charset="0"/>
                </a:rPr>
                <a:t>taff numbers and skillsets?</a:t>
              </a:r>
              <a:endParaRPr lang="en-US" sz="1350" i="1">
                <a:solidFill>
                  <a:srgbClr val="002144"/>
                </a:solidFill>
                <a:effectLst/>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7A67F62-2E40-680D-0F64-A72D7821C0FB}"/>
                </a:ext>
              </a:extLst>
            </p:cNvPr>
            <p:cNvSpPr/>
            <p:nvPr/>
          </p:nvSpPr>
          <p:spPr>
            <a:xfrm>
              <a:off x="7743624" y="1322420"/>
              <a:ext cx="3975134" cy="524505"/>
            </a:xfrm>
            <a:prstGeom prst="rect">
              <a:avLst/>
            </a:prstGeom>
            <a:solidFill>
              <a:srgbClr val="FEB7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effectLst/>
                </a:rPr>
                <a:t>Funding and Resource </a:t>
              </a:r>
              <a:r>
                <a:rPr lang="en-US" sz="1600" b="1">
                  <a:solidFill>
                    <a:schemeClr val="bg1"/>
                  </a:solidFill>
                </a:rPr>
                <a:t>A</a:t>
              </a:r>
              <a:r>
                <a:rPr lang="en-US" sz="1600" b="1">
                  <a:solidFill>
                    <a:schemeClr val="bg1"/>
                  </a:solidFill>
                  <a:effectLst/>
                </a:rPr>
                <a:t>llocation</a:t>
              </a:r>
              <a:endParaRPr lang="en-US" sz="1600" b="1">
                <a:solidFill>
                  <a:schemeClr val="bg1"/>
                </a:solidFill>
              </a:endParaRPr>
            </a:p>
          </p:txBody>
        </p:sp>
      </p:grpSp>
    </p:spTree>
    <p:extLst>
      <p:ext uri="{BB962C8B-B14F-4D97-AF65-F5344CB8AC3E}">
        <p14:creationId xmlns:p14="http://schemas.microsoft.com/office/powerpoint/2010/main" val="4101003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097949" y="465892"/>
            <a:ext cx="4312251" cy="677108"/>
          </a:xfrm>
          <a:prstGeom prst="rect">
            <a:avLst/>
          </a:prstGeom>
          <a:noFill/>
        </p:spPr>
        <p:txBody>
          <a:bodyPr wrap="square" rtlCol="0">
            <a:spAutoFit/>
          </a:bodyPr>
          <a:lstStyle/>
          <a:p>
            <a:r>
              <a:rPr lang="en-US" sz="3800" b="1">
                <a:solidFill>
                  <a:schemeClr val="accent2"/>
                </a:solidFill>
                <a:latin typeface="Arial Black" panose="020B0A04020102020204" pitchFamily="34" charset="0"/>
              </a:rPr>
              <a:t>Introduction</a:t>
            </a:r>
            <a:endParaRPr lang="en-US" sz="3800">
              <a:solidFill>
                <a:schemeClr val="accent2"/>
              </a:solidFill>
              <a:latin typeface="Arial Black" panose="020B0A04020102020204" pitchFamily="34" charset="0"/>
            </a:endParaRP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74" y="465892"/>
            <a:ext cx="488349" cy="706669"/>
          </a:xfrm>
          <a:prstGeom prst="rect">
            <a:avLst/>
          </a:prstGeom>
        </p:spPr>
      </p:pic>
      <p:sp>
        <p:nvSpPr>
          <p:cNvPr id="2" name="Text Placeholder 4">
            <a:extLst>
              <a:ext uri="{FF2B5EF4-FFF2-40B4-BE49-F238E27FC236}">
                <a16:creationId xmlns:a16="http://schemas.microsoft.com/office/drawing/2014/main" id="{81BCB365-5CE4-C58B-0958-B4F4224D56F0}"/>
              </a:ext>
            </a:extLst>
          </p:cNvPr>
          <p:cNvSpPr>
            <a:spLocks noGrp="1"/>
          </p:cNvSpPr>
          <p:nvPr>
            <p:ph type="body" sz="quarter" idx="13"/>
          </p:nvPr>
        </p:nvSpPr>
        <p:spPr>
          <a:xfrm>
            <a:off x="548973" y="1343246"/>
            <a:ext cx="11468855" cy="4171507"/>
          </a:xfrm>
        </p:spPr>
        <p:txBody>
          <a:bodyPr>
            <a:normAutofit fontScale="92500"/>
          </a:bodyPr>
          <a:lstStyle/>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2400">
                <a:solidFill>
                  <a:srgbClr val="003D7A"/>
                </a:solidFill>
              </a:rPr>
              <a:t>Strengthening road safety management systems in many LMICs remains a pressing strategic priority in the second UN Decade of Action for Road Safety 2021 - 2030. </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2400">
                <a:solidFill>
                  <a:srgbClr val="003D7A"/>
                </a:solidFill>
              </a:rPr>
              <a:t>This is especially the case with the growing global call for the mobilization of increased financing for road safety in these countries and the related recognition of the need to strengthen their road safety governance and institutional management arrangements. </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2400">
                <a:solidFill>
                  <a:srgbClr val="003D7A"/>
                </a:solidFill>
              </a:rPr>
              <a:t>GRSF road safety management guidelines were first launched in 2009 and considerable experience has now been gained in many different country settings with varying levels of road safety performance. The lessons learned from this have helped to shape a revised version of the guidelines which complements, updates and refocuses the previous editions. </a:t>
            </a:r>
          </a:p>
          <a:p>
            <a:endParaRPr lang="en-US" sz="2800"/>
          </a:p>
        </p:txBody>
      </p:sp>
    </p:spTree>
    <p:extLst>
      <p:ext uri="{BB962C8B-B14F-4D97-AF65-F5344CB8AC3E}">
        <p14:creationId xmlns:p14="http://schemas.microsoft.com/office/powerpoint/2010/main" val="1092889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4: How are agency interventions being managed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33" name="Group 32">
            <a:extLst>
              <a:ext uri="{FF2B5EF4-FFF2-40B4-BE49-F238E27FC236}">
                <a16:creationId xmlns:a16="http://schemas.microsoft.com/office/drawing/2014/main" id="{082FA05B-2BED-D6D5-3A6B-AF5B447DFBEA}"/>
              </a:ext>
            </a:extLst>
          </p:cNvPr>
          <p:cNvGrpSpPr/>
          <p:nvPr/>
        </p:nvGrpSpPr>
        <p:grpSpPr>
          <a:xfrm>
            <a:off x="79687" y="990412"/>
            <a:ext cx="7897437" cy="4690119"/>
            <a:chOff x="463742" y="1183870"/>
            <a:chExt cx="8046519" cy="5263875"/>
          </a:xfrm>
        </p:grpSpPr>
        <p:grpSp>
          <p:nvGrpSpPr>
            <p:cNvPr id="34" name="Group 33">
              <a:extLst>
                <a:ext uri="{FF2B5EF4-FFF2-40B4-BE49-F238E27FC236}">
                  <a16:creationId xmlns:a16="http://schemas.microsoft.com/office/drawing/2014/main" id="{06EB11D8-9CDB-6ECC-3FAE-CF42A10ACFDA}"/>
                </a:ext>
              </a:extLst>
            </p:cNvPr>
            <p:cNvGrpSpPr/>
            <p:nvPr/>
          </p:nvGrpSpPr>
          <p:grpSpPr>
            <a:xfrm>
              <a:off x="463742" y="1183870"/>
              <a:ext cx="8046519" cy="5215404"/>
              <a:chOff x="672289" y="1586713"/>
              <a:chExt cx="6874890" cy="4456005"/>
            </a:xfrm>
          </p:grpSpPr>
          <p:sp>
            <p:nvSpPr>
              <p:cNvPr id="55" name="Freeform 15">
                <a:extLst>
                  <a:ext uri="{FF2B5EF4-FFF2-40B4-BE49-F238E27FC236}">
                    <a16:creationId xmlns:a16="http://schemas.microsoft.com/office/drawing/2014/main" id="{B188D0D8-44DD-B6DF-2876-1666328C7F0B}"/>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56" name="Freeform 16">
                <a:extLst>
                  <a:ext uri="{FF2B5EF4-FFF2-40B4-BE49-F238E27FC236}">
                    <a16:creationId xmlns:a16="http://schemas.microsoft.com/office/drawing/2014/main" id="{1B8B1CB6-0260-32B5-F6D9-9AC939E0AF73}"/>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57" name="Freeform 17">
                <a:extLst>
                  <a:ext uri="{FF2B5EF4-FFF2-40B4-BE49-F238E27FC236}">
                    <a16:creationId xmlns:a16="http://schemas.microsoft.com/office/drawing/2014/main" id="{F524AF25-6CA5-1F3A-E77D-B0FE7A989B93}"/>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58" name="Straight Connector 57">
                <a:extLst>
                  <a:ext uri="{FF2B5EF4-FFF2-40B4-BE49-F238E27FC236}">
                    <a16:creationId xmlns:a16="http://schemas.microsoft.com/office/drawing/2014/main" id="{2405F540-97B7-73D5-2E60-B44792B52B8A}"/>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7BF0F85-7A6C-2A2D-5A3D-C3FF62BA9D9B}"/>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3FD3D13-BE6D-387B-9B12-CCB02A4F8FCA}"/>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DECB82D-094B-8997-2764-91BF653BB627}"/>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62" name="Freeform 22">
                <a:extLst>
                  <a:ext uri="{FF2B5EF4-FFF2-40B4-BE49-F238E27FC236}">
                    <a16:creationId xmlns:a16="http://schemas.microsoft.com/office/drawing/2014/main" id="{68B757DE-A3F7-C22A-F130-81633983E01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3" name="Freeform 23">
                <a:extLst>
                  <a:ext uri="{FF2B5EF4-FFF2-40B4-BE49-F238E27FC236}">
                    <a16:creationId xmlns:a16="http://schemas.microsoft.com/office/drawing/2014/main" id="{285B26A5-3C5B-35A6-FFE7-CB70B250106F}"/>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24">
                <a:extLst>
                  <a:ext uri="{FF2B5EF4-FFF2-40B4-BE49-F238E27FC236}">
                    <a16:creationId xmlns:a16="http://schemas.microsoft.com/office/drawing/2014/main" id="{3AC69554-4C67-5D06-019E-B6C1C1373ABA}"/>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25">
                <a:extLst>
                  <a:ext uri="{FF2B5EF4-FFF2-40B4-BE49-F238E27FC236}">
                    <a16:creationId xmlns:a16="http://schemas.microsoft.com/office/drawing/2014/main" id="{05E29637-C126-A55D-1424-257DA52DED27}"/>
                  </a:ext>
                </a:extLst>
              </p:cNvPr>
              <p:cNvSpPr/>
              <p:nvPr/>
            </p:nvSpPr>
            <p:spPr>
              <a:xfrm flipV="1">
                <a:off x="2423480" y="4700965"/>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cxnSp>
            <p:nvCxnSpPr>
              <p:cNvPr id="66" name="Straight Connector 65">
                <a:extLst>
                  <a:ext uri="{FF2B5EF4-FFF2-40B4-BE49-F238E27FC236}">
                    <a16:creationId xmlns:a16="http://schemas.microsoft.com/office/drawing/2014/main" id="{EF7586E0-B547-02E2-417F-43DD6FDBD82F}"/>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9BF5C17-5862-6D05-2E31-6B013EA53DA3}"/>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3D19A49-BAF5-7CBC-630F-A74506E76BC5}"/>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E2353EF-EBA5-5E27-07F6-E8C79F5F1A15}"/>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210787D-2002-285F-131E-1D6BDF55AB7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DD6FB33-5C28-3905-DF55-7654CE68A38D}"/>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AE51A1E-4F51-3E20-4798-40D3A7D03BB5}"/>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B6DAF74-07CD-18B7-38BA-BFD616B3221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1C0D70B-A893-DFE3-5AEA-9152F3DBEE5F}"/>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DB0905E-60E3-7D6D-5AAF-7A71E56CF057}"/>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A90475-3B74-9D03-AEE5-39BB2E8AE7A1}"/>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FD3567-28D3-2D40-E7CC-8C10FAB51D6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0EFAFF26-AE73-EE57-A34C-7EC3E6F1B7FA}"/>
                </a:ext>
              </a:extLst>
            </p:cNvPr>
            <p:cNvSpPr txBox="1"/>
            <p:nvPr/>
          </p:nvSpPr>
          <p:spPr>
            <a:xfrm>
              <a:off x="5107938" y="1540425"/>
              <a:ext cx="725837" cy="518142"/>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36" name="TextBox 35">
              <a:extLst>
                <a:ext uri="{FF2B5EF4-FFF2-40B4-BE49-F238E27FC236}">
                  <a16:creationId xmlns:a16="http://schemas.microsoft.com/office/drawing/2014/main" id="{042CB1B5-529A-F69F-D298-4980550D0721}"/>
                </a:ext>
              </a:extLst>
            </p:cNvPr>
            <p:cNvSpPr txBox="1"/>
            <p:nvPr/>
          </p:nvSpPr>
          <p:spPr>
            <a:xfrm>
              <a:off x="4886084" y="2011543"/>
              <a:ext cx="1169544" cy="518142"/>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38" name="TextBox 37">
              <a:extLst>
                <a:ext uri="{FF2B5EF4-FFF2-40B4-BE49-F238E27FC236}">
                  <a16:creationId xmlns:a16="http://schemas.microsoft.com/office/drawing/2014/main" id="{F6418411-D3BA-9567-F41A-D2D53A03B860}"/>
                </a:ext>
              </a:extLst>
            </p:cNvPr>
            <p:cNvSpPr txBox="1"/>
            <p:nvPr/>
          </p:nvSpPr>
          <p:spPr>
            <a:xfrm>
              <a:off x="4803695" y="2453073"/>
              <a:ext cx="1334323" cy="518142"/>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39" name="TextBox 38">
              <a:extLst>
                <a:ext uri="{FF2B5EF4-FFF2-40B4-BE49-F238E27FC236}">
                  <a16:creationId xmlns:a16="http://schemas.microsoft.com/office/drawing/2014/main" id="{82D48741-74E2-CDE9-44E3-68A1615A047B}"/>
                </a:ext>
              </a:extLst>
            </p:cNvPr>
            <p:cNvSpPr txBox="1"/>
            <p:nvPr/>
          </p:nvSpPr>
          <p:spPr>
            <a:xfrm>
              <a:off x="4803695" y="2912315"/>
              <a:ext cx="1334323" cy="310885"/>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47" name="TextBox 46">
              <a:extLst>
                <a:ext uri="{FF2B5EF4-FFF2-40B4-BE49-F238E27FC236}">
                  <a16:creationId xmlns:a16="http://schemas.microsoft.com/office/drawing/2014/main" id="{29DF59B5-14BF-45BE-2AAB-53805549A867}"/>
                </a:ext>
              </a:extLst>
            </p:cNvPr>
            <p:cNvSpPr txBox="1"/>
            <p:nvPr/>
          </p:nvSpPr>
          <p:spPr>
            <a:xfrm>
              <a:off x="4671859" y="3203241"/>
              <a:ext cx="1883336" cy="345428"/>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48" name="TextBox 47">
              <a:extLst>
                <a:ext uri="{FF2B5EF4-FFF2-40B4-BE49-F238E27FC236}">
                  <a16:creationId xmlns:a16="http://schemas.microsoft.com/office/drawing/2014/main" id="{6EFA1EF3-F0C8-ABED-0260-ED66B879E2BC}"/>
                </a:ext>
              </a:extLst>
            </p:cNvPr>
            <p:cNvSpPr txBox="1"/>
            <p:nvPr/>
          </p:nvSpPr>
          <p:spPr>
            <a:xfrm>
              <a:off x="4415516" y="4771540"/>
              <a:ext cx="2134258" cy="345428"/>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sp>
          <p:nvSpPr>
            <p:cNvPr id="49" name="TextBox 48">
              <a:extLst>
                <a:ext uri="{FF2B5EF4-FFF2-40B4-BE49-F238E27FC236}">
                  <a16:creationId xmlns:a16="http://schemas.microsoft.com/office/drawing/2014/main" id="{6F108277-079E-EB57-9790-F575A9274023}"/>
                </a:ext>
              </a:extLst>
            </p:cNvPr>
            <p:cNvSpPr txBox="1"/>
            <p:nvPr/>
          </p:nvSpPr>
          <p:spPr>
            <a:xfrm rot="18009739">
              <a:off x="2519765" y="5617716"/>
              <a:ext cx="1377831" cy="282228"/>
            </a:xfrm>
            <a:prstGeom prst="rect">
              <a:avLst/>
            </a:prstGeom>
            <a:noFill/>
          </p:spPr>
          <p:txBody>
            <a:bodyPr wrap="square" rtlCol="0">
              <a:spAutoFit/>
            </a:bodyPr>
            <a:lstStyle/>
            <a:p>
              <a:pPr algn="ctr"/>
              <a:r>
                <a:rPr lang="en-US" sz="1200">
                  <a:solidFill>
                    <a:schemeClr val="bg1"/>
                  </a:solidFill>
                  <a:effectLst/>
                </a:rPr>
                <a:t>Coordination</a:t>
              </a:r>
              <a:endParaRPr lang="en-US" sz="1200">
                <a:solidFill>
                  <a:schemeClr val="bg1"/>
                </a:solidFill>
              </a:endParaRPr>
            </a:p>
          </p:txBody>
        </p:sp>
        <p:sp>
          <p:nvSpPr>
            <p:cNvPr id="50" name="TextBox 49">
              <a:extLst>
                <a:ext uri="{FF2B5EF4-FFF2-40B4-BE49-F238E27FC236}">
                  <a16:creationId xmlns:a16="http://schemas.microsoft.com/office/drawing/2014/main" id="{803C5FE9-9595-AF6B-28EC-49CDC73F5CE8}"/>
                </a:ext>
              </a:extLst>
            </p:cNvPr>
            <p:cNvSpPr txBox="1"/>
            <p:nvPr/>
          </p:nvSpPr>
          <p:spPr>
            <a:xfrm rot="18009739">
              <a:off x="3227830" y="5617714"/>
              <a:ext cx="1377831" cy="282228"/>
            </a:xfrm>
            <a:prstGeom prst="rect">
              <a:avLst/>
            </a:prstGeom>
            <a:noFill/>
          </p:spPr>
          <p:txBody>
            <a:bodyPr wrap="square" rtlCol="0">
              <a:spAutoFit/>
            </a:bodyPr>
            <a:lstStyle/>
            <a:p>
              <a:pPr algn="ctr"/>
              <a:r>
                <a:rPr lang="en-US" sz="1200">
                  <a:solidFill>
                    <a:schemeClr val="bg1"/>
                  </a:solidFill>
                  <a:effectLst/>
                </a:rPr>
                <a:t>Legislation</a:t>
              </a:r>
              <a:endParaRPr lang="en-US" sz="1200">
                <a:solidFill>
                  <a:schemeClr val="bg1"/>
                </a:solidFill>
              </a:endParaRPr>
            </a:p>
          </p:txBody>
        </p:sp>
        <p:sp>
          <p:nvSpPr>
            <p:cNvPr id="51" name="TextBox 50">
              <a:extLst>
                <a:ext uri="{FF2B5EF4-FFF2-40B4-BE49-F238E27FC236}">
                  <a16:creationId xmlns:a16="http://schemas.microsoft.com/office/drawing/2014/main" id="{B3F30C50-B2CC-ADBA-4791-45953D44073E}"/>
                </a:ext>
              </a:extLst>
            </p:cNvPr>
            <p:cNvSpPr txBox="1"/>
            <p:nvPr/>
          </p:nvSpPr>
          <p:spPr>
            <a:xfrm rot="18009739">
              <a:off x="4136008" y="5429562"/>
              <a:ext cx="1377831" cy="658532"/>
            </a:xfrm>
            <a:prstGeom prst="rect">
              <a:avLst/>
            </a:prstGeom>
            <a:noFill/>
          </p:spPr>
          <p:txBody>
            <a:bodyPr wrap="square" rtlCol="0">
              <a:spAutoFit/>
            </a:bodyPr>
            <a:lstStyle/>
            <a:p>
              <a:pPr algn="ctr"/>
              <a:r>
                <a:rPr lang="en-US" sz="1200">
                  <a:solidFill>
                    <a:schemeClr val="bg1"/>
                  </a:solidFill>
                  <a:effectLst/>
                </a:rPr>
                <a:t>Funding and resource allocation</a:t>
              </a:r>
              <a:endParaRPr lang="en-US" sz="1200">
                <a:solidFill>
                  <a:schemeClr val="bg1"/>
                </a:solidFill>
              </a:endParaRPr>
            </a:p>
          </p:txBody>
        </p:sp>
        <p:sp>
          <p:nvSpPr>
            <p:cNvPr id="52" name="TextBox 51">
              <a:extLst>
                <a:ext uri="{FF2B5EF4-FFF2-40B4-BE49-F238E27FC236}">
                  <a16:creationId xmlns:a16="http://schemas.microsoft.com/office/drawing/2014/main" id="{3B7DA8A6-6B03-6B9F-3782-8E27E9907BE1}"/>
                </a:ext>
              </a:extLst>
            </p:cNvPr>
            <p:cNvSpPr txBox="1"/>
            <p:nvPr/>
          </p:nvSpPr>
          <p:spPr>
            <a:xfrm rot="18009739">
              <a:off x="5054400" y="5611472"/>
              <a:ext cx="1351884" cy="282228"/>
            </a:xfrm>
            <a:prstGeom prst="rect">
              <a:avLst/>
            </a:prstGeom>
            <a:noFill/>
          </p:spPr>
          <p:txBody>
            <a:bodyPr wrap="square" rtlCol="0">
              <a:spAutoFit/>
            </a:bodyPr>
            <a:lstStyle/>
            <a:p>
              <a:pPr algn="ctr"/>
              <a:r>
                <a:rPr lang="en-US" sz="1200">
                  <a:solidFill>
                    <a:schemeClr val="bg1"/>
                  </a:solidFill>
                  <a:effectLst/>
                </a:rPr>
                <a:t>Promotion</a:t>
              </a:r>
              <a:endParaRPr lang="en-US" sz="1200">
                <a:solidFill>
                  <a:schemeClr val="bg1"/>
                </a:solidFill>
              </a:endParaRPr>
            </a:p>
          </p:txBody>
        </p:sp>
      </p:grpSp>
      <p:sp>
        <p:nvSpPr>
          <p:cNvPr id="86" name="TextBox 85">
            <a:extLst>
              <a:ext uri="{FF2B5EF4-FFF2-40B4-BE49-F238E27FC236}">
                <a16:creationId xmlns:a16="http://schemas.microsoft.com/office/drawing/2014/main" id="{654C0C50-BDE2-40F6-B16B-578E2A9E43F3}"/>
              </a:ext>
            </a:extLst>
          </p:cNvPr>
          <p:cNvSpPr txBox="1"/>
          <p:nvPr/>
        </p:nvSpPr>
        <p:spPr>
          <a:xfrm>
            <a:off x="3426830" y="3238996"/>
            <a:ext cx="1031577"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7" name="TextBox 86">
            <a:extLst>
              <a:ext uri="{FF2B5EF4-FFF2-40B4-BE49-F238E27FC236}">
                <a16:creationId xmlns:a16="http://schemas.microsoft.com/office/drawing/2014/main" id="{1DFA894E-3B04-02AC-5415-E89EB4156F88}"/>
              </a:ext>
            </a:extLst>
          </p:cNvPr>
          <p:cNvSpPr txBox="1"/>
          <p:nvPr/>
        </p:nvSpPr>
        <p:spPr>
          <a:xfrm>
            <a:off x="4512927" y="3269752"/>
            <a:ext cx="1031577" cy="830997"/>
          </a:xfrm>
          <a:prstGeom prst="rect">
            <a:avLst/>
          </a:prstGeom>
          <a:noFill/>
        </p:spPr>
        <p:txBody>
          <a:bodyPr wrap="square" rtlCol="0">
            <a:spAutoFit/>
          </a:bodyPr>
          <a:lstStyle/>
          <a:p>
            <a:pPr algn="ctr"/>
            <a:r>
              <a:rPr lang="en-US" sz="1200">
                <a:solidFill>
                  <a:schemeClr val="bg1"/>
                </a:solidFill>
                <a:effectLst/>
              </a:rPr>
              <a:t>Entry/exit of vehicles, drivers and operators</a:t>
            </a:r>
            <a:endParaRPr lang="en-US" sz="1200">
              <a:solidFill>
                <a:schemeClr val="bg1"/>
              </a:solidFill>
            </a:endParaRPr>
          </a:p>
        </p:txBody>
      </p:sp>
      <p:sp>
        <p:nvSpPr>
          <p:cNvPr id="89" name="TextBox 88">
            <a:extLst>
              <a:ext uri="{FF2B5EF4-FFF2-40B4-BE49-F238E27FC236}">
                <a16:creationId xmlns:a16="http://schemas.microsoft.com/office/drawing/2014/main" id="{B2AB73DE-B5DA-9878-9241-9155555DF90E}"/>
              </a:ext>
            </a:extLst>
          </p:cNvPr>
          <p:cNvSpPr txBox="1"/>
          <p:nvPr/>
        </p:nvSpPr>
        <p:spPr>
          <a:xfrm>
            <a:off x="5447223" y="3290602"/>
            <a:ext cx="1200275" cy="830997"/>
          </a:xfrm>
          <a:prstGeom prst="rect">
            <a:avLst/>
          </a:prstGeom>
          <a:noFill/>
        </p:spPr>
        <p:txBody>
          <a:bodyPr wrap="square" rtlCol="0">
            <a:spAutoFit/>
          </a:bodyPr>
          <a:lstStyle/>
          <a:p>
            <a:pPr algn="ctr"/>
            <a:r>
              <a:rPr lang="en-US" sz="1200">
                <a:solidFill>
                  <a:schemeClr val="bg1"/>
                </a:solidFill>
                <a:effectLst/>
              </a:rPr>
              <a:t>Recovery and rehabilitation of crash victims</a:t>
            </a:r>
            <a:endParaRPr lang="en-US" sz="1200">
              <a:solidFill>
                <a:schemeClr val="bg1"/>
              </a:solidFill>
            </a:endParaRPr>
          </a:p>
        </p:txBody>
      </p:sp>
      <p:sp>
        <p:nvSpPr>
          <p:cNvPr id="8" name="Freeform 34">
            <a:extLst>
              <a:ext uri="{FF2B5EF4-FFF2-40B4-BE49-F238E27FC236}">
                <a16:creationId xmlns:a16="http://schemas.microsoft.com/office/drawing/2014/main" id="{8BB65EA4-323A-E748-9081-ED29033C0407}"/>
              </a:ext>
            </a:extLst>
          </p:cNvPr>
          <p:cNvSpPr/>
          <p:nvPr/>
        </p:nvSpPr>
        <p:spPr>
          <a:xfrm flipV="1">
            <a:off x="2106976" y="4225230"/>
            <a:ext cx="5885780" cy="1394031"/>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noFill/>
          <a:ln w="76200">
            <a:solidFill>
              <a:srgbClr val="FDB71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w="3175">
                <a:solidFill>
                  <a:schemeClr val="tx1"/>
                </a:solidFill>
              </a:ln>
            </a:endParaRPr>
          </a:p>
        </p:txBody>
      </p:sp>
      <p:sp>
        <p:nvSpPr>
          <p:cNvPr id="12" name="Freeform 38">
            <a:extLst>
              <a:ext uri="{FF2B5EF4-FFF2-40B4-BE49-F238E27FC236}">
                <a16:creationId xmlns:a16="http://schemas.microsoft.com/office/drawing/2014/main" id="{D25C595E-9294-D31B-28D4-2178CEA3D232}"/>
              </a:ext>
            </a:extLst>
          </p:cNvPr>
          <p:cNvSpPr/>
          <p:nvPr/>
        </p:nvSpPr>
        <p:spPr>
          <a:xfrm>
            <a:off x="6602768" y="4210525"/>
            <a:ext cx="4776431" cy="1456485"/>
          </a:xfrm>
          <a:custGeom>
            <a:avLst/>
            <a:gdLst>
              <a:gd name="connsiteX0" fmla="*/ 0 w 5195460"/>
              <a:gd name="connsiteY0" fmla="*/ 0 h 1617733"/>
              <a:gd name="connsiteX1" fmla="*/ 5195460 w 5195460"/>
              <a:gd name="connsiteY1" fmla="*/ 0 h 1617733"/>
              <a:gd name="connsiteX2" fmla="*/ 5195460 w 5195460"/>
              <a:gd name="connsiteY2" fmla="*/ 1617733 h 1617733"/>
              <a:gd name="connsiteX3" fmla="*/ 1515668 w 5195460"/>
              <a:gd name="connsiteY3" fmla="*/ 1617733 h 1617733"/>
              <a:gd name="connsiteX4" fmla="*/ 1484171 w 5195460"/>
              <a:gd name="connsiteY4" fmla="*/ 1584115 h 1617733"/>
              <a:gd name="connsiteX5" fmla="*/ 1486207 w 5195460"/>
              <a:gd name="connsiteY5" fmla="*/ 1584115 h 1617733"/>
              <a:gd name="connsiteX6" fmla="*/ 594507 w 5195460"/>
              <a:gd name="connsiteY6" fmla="*/ 46698 h 1617733"/>
              <a:gd name="connsiteX7" fmla="*/ 43752 w 5195460"/>
              <a:gd name="connsiteY7" fmla="*/ 46698 h 1617733"/>
              <a:gd name="connsiteX8" fmla="*/ 0 w 5195460"/>
              <a:gd name="connsiteY8" fmla="*/ 0 h 161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5460" h="1617733">
                <a:moveTo>
                  <a:pt x="0" y="0"/>
                </a:moveTo>
                <a:lnTo>
                  <a:pt x="5195460" y="0"/>
                </a:lnTo>
                <a:lnTo>
                  <a:pt x="5195460" y="1617733"/>
                </a:lnTo>
                <a:lnTo>
                  <a:pt x="1515668" y="1617733"/>
                </a:lnTo>
                <a:lnTo>
                  <a:pt x="1484171" y="1584115"/>
                </a:lnTo>
                <a:lnTo>
                  <a:pt x="1486207" y="1584115"/>
                </a:lnTo>
                <a:lnTo>
                  <a:pt x="594507" y="46698"/>
                </a:lnTo>
                <a:lnTo>
                  <a:pt x="43752" y="46698"/>
                </a:lnTo>
                <a:lnTo>
                  <a:pt x="0" y="0"/>
                </a:lnTo>
                <a:close/>
              </a:path>
            </a:pathLst>
          </a:custGeom>
          <a:solidFill>
            <a:srgbClr val="FDB71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2" algn="ctr"/>
            <a:r>
              <a:rPr lang="en-US" b="1">
                <a:effectLst/>
                <a:latin typeface="Andes Bold" panose="02000000000000000000" pitchFamily="2" charset="0"/>
              </a:rPr>
              <a:t>Lead Agency Role</a:t>
            </a:r>
            <a:endParaRPr lang="en-US" b="1">
              <a:latin typeface="Andes Bold" panose="02000000000000000000" pitchFamily="2" charset="0"/>
            </a:endParaRPr>
          </a:p>
        </p:txBody>
      </p:sp>
      <p:grpSp>
        <p:nvGrpSpPr>
          <p:cNvPr id="2" name="Group 1">
            <a:extLst>
              <a:ext uri="{FF2B5EF4-FFF2-40B4-BE49-F238E27FC236}">
                <a16:creationId xmlns:a16="http://schemas.microsoft.com/office/drawing/2014/main" id="{F7A66B81-6112-4A8A-0250-F362FC21888B}"/>
              </a:ext>
            </a:extLst>
          </p:cNvPr>
          <p:cNvGrpSpPr/>
          <p:nvPr/>
        </p:nvGrpSpPr>
        <p:grpSpPr>
          <a:xfrm>
            <a:off x="7210555" y="713501"/>
            <a:ext cx="4168644" cy="3205087"/>
            <a:chOff x="7743624" y="1087591"/>
            <a:chExt cx="4168647" cy="3205089"/>
          </a:xfrm>
        </p:grpSpPr>
        <p:sp>
          <p:nvSpPr>
            <p:cNvPr id="3" name="Triangle 44">
              <a:extLst>
                <a:ext uri="{FF2B5EF4-FFF2-40B4-BE49-F238E27FC236}">
                  <a16:creationId xmlns:a16="http://schemas.microsoft.com/office/drawing/2014/main" id="{2603C3A1-A661-469C-01A9-C218AF1332EF}"/>
                </a:ext>
              </a:extLst>
            </p:cNvPr>
            <p:cNvSpPr/>
            <p:nvPr/>
          </p:nvSpPr>
          <p:spPr>
            <a:xfrm rot="3600000">
              <a:off x="7810821" y="1551524"/>
              <a:ext cx="545051" cy="469871"/>
            </a:xfrm>
            <a:prstGeom prst="triangle">
              <a:avLst/>
            </a:prstGeom>
            <a:solidFill>
              <a:srgbClr val="FEB7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144"/>
                </a:solidFill>
              </a:endParaRPr>
            </a:p>
          </p:txBody>
        </p:sp>
        <p:sp>
          <p:nvSpPr>
            <p:cNvPr id="4" name="Rectangle 3">
              <a:extLst>
                <a:ext uri="{FF2B5EF4-FFF2-40B4-BE49-F238E27FC236}">
                  <a16:creationId xmlns:a16="http://schemas.microsoft.com/office/drawing/2014/main" id="{98505740-6C92-1438-414B-3FA6911F53A4}"/>
                </a:ext>
              </a:extLst>
            </p:cNvPr>
            <p:cNvSpPr/>
            <p:nvPr/>
          </p:nvSpPr>
          <p:spPr>
            <a:xfrm>
              <a:off x="8011266" y="1087591"/>
              <a:ext cx="3901005" cy="3205089"/>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342900" marR="0" lvl="0" indent="-342900">
                <a:spcBef>
                  <a:spcPts val="0"/>
                </a:spcBef>
                <a:spcAft>
                  <a:spcPts val="0"/>
                </a:spcAft>
                <a:buSzPts val="1200"/>
                <a:buFont typeface="Symbol" pitchFamily="2" charset="2"/>
                <a:buChar char=""/>
              </a:pPr>
              <a:endParaRPr lang="en-NZ" sz="1350" i="1">
                <a:solidFill>
                  <a:srgbClr val="002144"/>
                </a:solidFill>
                <a:effectLst/>
                <a:ea typeface="Times New Roman" panose="02020603050405020304" pitchFamily="18" charset="0"/>
                <a:cs typeface="Calibri" panose="020F0502020204030204" pitchFamily="34" charset="0"/>
              </a:endParaRPr>
            </a:p>
            <a:p>
              <a:pPr marR="0" lvl="0">
                <a:spcBef>
                  <a:spcPts val="0"/>
                </a:spcBef>
                <a:spcAft>
                  <a:spcPts val="0"/>
                </a:spcAft>
                <a:buSzPts val="1200"/>
              </a:pPr>
              <a:endParaRPr lang="en-NZ" sz="1350" i="1">
                <a:solidFill>
                  <a:srgbClr val="002144"/>
                </a:solidFill>
                <a:ea typeface="Times New Roman" panose="02020603050405020304" pitchFamily="18" charset="0"/>
                <a:cs typeface="Calibri" panose="020F0502020204030204" pitchFamily="34" charset="0"/>
              </a:endParaRPr>
            </a:p>
            <a:p>
              <a:pPr marR="0" lvl="0">
                <a:spcBef>
                  <a:spcPts val="0"/>
                </a:spcBef>
                <a:spcAft>
                  <a:spcPts val="0"/>
                </a:spcAft>
                <a:buSzPts val="1200"/>
              </a:pPr>
              <a:endParaRPr lang="en-NZ" sz="1350" i="1">
                <a:solidFill>
                  <a:srgbClr val="002144"/>
                </a:solidFill>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Championing road safety at a high level?</a:t>
              </a:r>
              <a:endParaRPr lang="en-US" sz="135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144"/>
                  </a:solidFill>
                  <a:effectLst/>
                  <a:ea typeface="Times New Roman" panose="02020603050405020304" pitchFamily="18" charset="0"/>
                  <a:cs typeface="Times New Roman" panose="02020603050405020304" pitchFamily="18" charset="0"/>
                </a:rPr>
                <a:t> </a:t>
              </a:r>
              <a:endParaRPr lang="en-US" sz="135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Carrying out proactive communications campaigns?</a:t>
              </a:r>
              <a:endParaRPr lang="en-US" sz="135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144"/>
                  </a:solidFill>
                  <a:effectLst/>
                  <a:ea typeface="Times New Roman" panose="02020603050405020304" pitchFamily="18" charset="0"/>
                  <a:cs typeface="Times New Roman" panose="02020603050405020304" pitchFamily="18" charset="0"/>
                </a:rPr>
                <a:t> </a:t>
              </a:r>
              <a:endParaRPr lang="en-US" sz="135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Leading by example with in-house road safety policies?</a:t>
              </a:r>
              <a:endParaRPr lang="en-US" sz="135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144"/>
                  </a:solidFill>
                  <a:effectLst/>
                  <a:ea typeface="Times New Roman" panose="02020603050405020304" pitchFamily="18" charset="0"/>
                  <a:cs typeface="Times New Roman" panose="02020603050405020304" pitchFamily="18" charset="0"/>
                </a:rPr>
                <a:t> </a:t>
              </a:r>
              <a:endParaRPr lang="en-US" sz="135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Supporting safety rating programs and publishing their results?</a:t>
              </a:r>
            </a:p>
            <a:p>
              <a:pPr marL="342900" marR="0" lvl="0" indent="-342900">
                <a:spcBef>
                  <a:spcPts val="0"/>
                </a:spcBef>
                <a:spcAft>
                  <a:spcPts val="0"/>
                </a:spcAft>
                <a:buSzPts val="1200"/>
                <a:buFont typeface="Symbol" pitchFamily="2" charset="2"/>
                <a:buChar char=""/>
              </a:pPr>
              <a:endParaRPr lang="en-NZ" sz="1350" i="1">
                <a:solidFill>
                  <a:srgbClr val="002144"/>
                </a:solidFill>
                <a:ea typeface="Times New Roman" panose="02020603050405020304" pitchFamily="18" charset="0"/>
                <a:cs typeface="Calibri" panose="020F0502020204030204" pitchFamily="34" charset="0"/>
              </a:endParaRPr>
            </a:p>
            <a:p>
              <a:pPr marL="342900" indent="-342900">
                <a:buSzPts val="1200"/>
                <a:buFont typeface="Symbol" pitchFamily="2" charset="2"/>
                <a:buChar char=""/>
              </a:pPr>
              <a:r>
                <a:rPr lang="en-AU" sz="1350" i="1">
                  <a:solidFill>
                    <a:srgbClr val="002144"/>
                  </a:solidFill>
                  <a:ea typeface="Times New Roman" panose="02020603050405020304" pitchFamily="18" charset="0"/>
                  <a:cs typeface="Times New Roman" panose="02020603050405020304" pitchFamily="18" charset="0"/>
                </a:rPr>
                <a:t>Related s</a:t>
              </a:r>
              <a:r>
                <a:rPr lang="en-AU" sz="1350" i="1">
                  <a:solidFill>
                    <a:srgbClr val="002144"/>
                  </a:solidFill>
                  <a:effectLst/>
                  <a:ea typeface="Times New Roman" panose="02020603050405020304" pitchFamily="18" charset="0"/>
                  <a:cs typeface="Times New Roman" panose="02020603050405020304" pitchFamily="18" charset="0"/>
                </a:rPr>
                <a:t>taff numbers and skillsets?</a:t>
              </a:r>
              <a:endParaRPr lang="en-US" sz="1350" i="1">
                <a:solidFill>
                  <a:srgbClr val="002144"/>
                </a:solidFill>
                <a:effectLst/>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2B6ACEC-AAF6-A299-2367-580FD7C30F46}"/>
                </a:ext>
              </a:extLst>
            </p:cNvPr>
            <p:cNvSpPr/>
            <p:nvPr/>
          </p:nvSpPr>
          <p:spPr>
            <a:xfrm>
              <a:off x="7743624" y="1147608"/>
              <a:ext cx="3975134" cy="524505"/>
            </a:xfrm>
            <a:prstGeom prst="rect">
              <a:avLst/>
            </a:prstGeom>
            <a:solidFill>
              <a:srgbClr val="FEB7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solidFill>
                    <a:schemeClr val="bg1"/>
                  </a:solidFill>
                  <a:effectLst/>
                </a:rPr>
                <a:t>Promotion</a:t>
              </a:r>
              <a:endParaRPr lang="en-US" sz="1600" b="1">
                <a:solidFill>
                  <a:schemeClr val="bg1"/>
                </a:solidFill>
              </a:endParaRPr>
            </a:p>
          </p:txBody>
        </p:sp>
      </p:grpSp>
    </p:spTree>
    <p:extLst>
      <p:ext uri="{BB962C8B-B14F-4D97-AF65-F5344CB8AC3E}">
        <p14:creationId xmlns:p14="http://schemas.microsoft.com/office/powerpoint/2010/main" val="4228172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4: How are agency interventions being managed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33" name="Group 32">
            <a:extLst>
              <a:ext uri="{FF2B5EF4-FFF2-40B4-BE49-F238E27FC236}">
                <a16:creationId xmlns:a16="http://schemas.microsoft.com/office/drawing/2014/main" id="{082FA05B-2BED-D6D5-3A6B-AF5B447DFBEA}"/>
              </a:ext>
            </a:extLst>
          </p:cNvPr>
          <p:cNvGrpSpPr/>
          <p:nvPr/>
        </p:nvGrpSpPr>
        <p:grpSpPr>
          <a:xfrm>
            <a:off x="79687" y="990412"/>
            <a:ext cx="7897437" cy="4690119"/>
            <a:chOff x="463742" y="1183870"/>
            <a:chExt cx="8046519" cy="5263875"/>
          </a:xfrm>
        </p:grpSpPr>
        <p:grpSp>
          <p:nvGrpSpPr>
            <p:cNvPr id="34" name="Group 33">
              <a:extLst>
                <a:ext uri="{FF2B5EF4-FFF2-40B4-BE49-F238E27FC236}">
                  <a16:creationId xmlns:a16="http://schemas.microsoft.com/office/drawing/2014/main" id="{06EB11D8-9CDB-6ECC-3FAE-CF42A10ACFDA}"/>
                </a:ext>
              </a:extLst>
            </p:cNvPr>
            <p:cNvGrpSpPr/>
            <p:nvPr/>
          </p:nvGrpSpPr>
          <p:grpSpPr>
            <a:xfrm>
              <a:off x="463742" y="1183870"/>
              <a:ext cx="8046519" cy="5215404"/>
              <a:chOff x="672289" y="1586713"/>
              <a:chExt cx="6874890" cy="4456005"/>
            </a:xfrm>
          </p:grpSpPr>
          <p:sp>
            <p:nvSpPr>
              <p:cNvPr id="55" name="Freeform 15">
                <a:extLst>
                  <a:ext uri="{FF2B5EF4-FFF2-40B4-BE49-F238E27FC236}">
                    <a16:creationId xmlns:a16="http://schemas.microsoft.com/office/drawing/2014/main" id="{B188D0D8-44DD-B6DF-2876-1666328C7F0B}"/>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56" name="Freeform 16">
                <a:extLst>
                  <a:ext uri="{FF2B5EF4-FFF2-40B4-BE49-F238E27FC236}">
                    <a16:creationId xmlns:a16="http://schemas.microsoft.com/office/drawing/2014/main" id="{1B8B1CB6-0260-32B5-F6D9-9AC939E0AF73}"/>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57" name="Freeform 17">
                <a:extLst>
                  <a:ext uri="{FF2B5EF4-FFF2-40B4-BE49-F238E27FC236}">
                    <a16:creationId xmlns:a16="http://schemas.microsoft.com/office/drawing/2014/main" id="{F524AF25-6CA5-1F3A-E77D-B0FE7A989B93}"/>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58" name="Straight Connector 57">
                <a:extLst>
                  <a:ext uri="{FF2B5EF4-FFF2-40B4-BE49-F238E27FC236}">
                    <a16:creationId xmlns:a16="http://schemas.microsoft.com/office/drawing/2014/main" id="{2405F540-97B7-73D5-2E60-B44792B52B8A}"/>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7BF0F85-7A6C-2A2D-5A3D-C3FF62BA9D9B}"/>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3FD3D13-BE6D-387B-9B12-CCB02A4F8FCA}"/>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DECB82D-094B-8997-2764-91BF653BB627}"/>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62" name="Freeform 22">
                <a:extLst>
                  <a:ext uri="{FF2B5EF4-FFF2-40B4-BE49-F238E27FC236}">
                    <a16:creationId xmlns:a16="http://schemas.microsoft.com/office/drawing/2014/main" id="{68B757DE-A3F7-C22A-F130-81633983E01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3" name="Freeform 23">
                <a:extLst>
                  <a:ext uri="{FF2B5EF4-FFF2-40B4-BE49-F238E27FC236}">
                    <a16:creationId xmlns:a16="http://schemas.microsoft.com/office/drawing/2014/main" id="{285B26A5-3C5B-35A6-FFE7-CB70B250106F}"/>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24">
                <a:extLst>
                  <a:ext uri="{FF2B5EF4-FFF2-40B4-BE49-F238E27FC236}">
                    <a16:creationId xmlns:a16="http://schemas.microsoft.com/office/drawing/2014/main" id="{3AC69554-4C67-5D06-019E-B6C1C1373ABA}"/>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25">
                <a:extLst>
                  <a:ext uri="{FF2B5EF4-FFF2-40B4-BE49-F238E27FC236}">
                    <a16:creationId xmlns:a16="http://schemas.microsoft.com/office/drawing/2014/main" id="{05E29637-C126-A55D-1424-257DA52DED27}"/>
                  </a:ext>
                </a:extLst>
              </p:cNvPr>
              <p:cNvSpPr/>
              <p:nvPr/>
            </p:nvSpPr>
            <p:spPr>
              <a:xfrm flipV="1">
                <a:off x="2423480" y="4700965"/>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cxnSp>
            <p:nvCxnSpPr>
              <p:cNvPr id="66" name="Straight Connector 65">
                <a:extLst>
                  <a:ext uri="{FF2B5EF4-FFF2-40B4-BE49-F238E27FC236}">
                    <a16:creationId xmlns:a16="http://schemas.microsoft.com/office/drawing/2014/main" id="{EF7586E0-B547-02E2-417F-43DD6FDBD82F}"/>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9BF5C17-5862-6D05-2E31-6B013EA53DA3}"/>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3D19A49-BAF5-7CBC-630F-A74506E76BC5}"/>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E2353EF-EBA5-5E27-07F6-E8C79F5F1A15}"/>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210787D-2002-285F-131E-1D6BDF55AB7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DD6FB33-5C28-3905-DF55-7654CE68A38D}"/>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AE51A1E-4F51-3E20-4798-40D3A7D03BB5}"/>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B6DAF74-07CD-18B7-38BA-BFD616B3221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1C0D70B-A893-DFE3-5AEA-9152F3DBEE5F}"/>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DB0905E-60E3-7D6D-5AAF-7A71E56CF057}"/>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A90475-3B74-9D03-AEE5-39BB2E8AE7A1}"/>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FD3567-28D3-2D40-E7CC-8C10FAB51D6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0EFAFF26-AE73-EE57-A34C-7EC3E6F1B7FA}"/>
                </a:ext>
              </a:extLst>
            </p:cNvPr>
            <p:cNvSpPr txBox="1"/>
            <p:nvPr/>
          </p:nvSpPr>
          <p:spPr>
            <a:xfrm>
              <a:off x="5107938" y="1540425"/>
              <a:ext cx="725837" cy="518142"/>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36" name="TextBox 35">
              <a:extLst>
                <a:ext uri="{FF2B5EF4-FFF2-40B4-BE49-F238E27FC236}">
                  <a16:creationId xmlns:a16="http://schemas.microsoft.com/office/drawing/2014/main" id="{042CB1B5-529A-F69F-D298-4980550D0721}"/>
                </a:ext>
              </a:extLst>
            </p:cNvPr>
            <p:cNvSpPr txBox="1"/>
            <p:nvPr/>
          </p:nvSpPr>
          <p:spPr>
            <a:xfrm>
              <a:off x="4886084" y="2011543"/>
              <a:ext cx="1169544" cy="518142"/>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38" name="TextBox 37">
              <a:extLst>
                <a:ext uri="{FF2B5EF4-FFF2-40B4-BE49-F238E27FC236}">
                  <a16:creationId xmlns:a16="http://schemas.microsoft.com/office/drawing/2014/main" id="{F6418411-D3BA-9567-F41A-D2D53A03B860}"/>
                </a:ext>
              </a:extLst>
            </p:cNvPr>
            <p:cNvSpPr txBox="1"/>
            <p:nvPr/>
          </p:nvSpPr>
          <p:spPr>
            <a:xfrm>
              <a:off x="4803695" y="2453073"/>
              <a:ext cx="1334323" cy="518142"/>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39" name="TextBox 38">
              <a:extLst>
                <a:ext uri="{FF2B5EF4-FFF2-40B4-BE49-F238E27FC236}">
                  <a16:creationId xmlns:a16="http://schemas.microsoft.com/office/drawing/2014/main" id="{82D48741-74E2-CDE9-44E3-68A1615A047B}"/>
                </a:ext>
              </a:extLst>
            </p:cNvPr>
            <p:cNvSpPr txBox="1"/>
            <p:nvPr/>
          </p:nvSpPr>
          <p:spPr>
            <a:xfrm>
              <a:off x="4803695" y="2912315"/>
              <a:ext cx="1334323" cy="310885"/>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47" name="TextBox 46">
              <a:extLst>
                <a:ext uri="{FF2B5EF4-FFF2-40B4-BE49-F238E27FC236}">
                  <a16:creationId xmlns:a16="http://schemas.microsoft.com/office/drawing/2014/main" id="{29DF59B5-14BF-45BE-2AAB-53805549A867}"/>
                </a:ext>
              </a:extLst>
            </p:cNvPr>
            <p:cNvSpPr txBox="1"/>
            <p:nvPr/>
          </p:nvSpPr>
          <p:spPr>
            <a:xfrm>
              <a:off x="4671859" y="3203241"/>
              <a:ext cx="1883336" cy="345428"/>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48" name="TextBox 47">
              <a:extLst>
                <a:ext uri="{FF2B5EF4-FFF2-40B4-BE49-F238E27FC236}">
                  <a16:creationId xmlns:a16="http://schemas.microsoft.com/office/drawing/2014/main" id="{6EFA1EF3-F0C8-ABED-0260-ED66B879E2BC}"/>
                </a:ext>
              </a:extLst>
            </p:cNvPr>
            <p:cNvSpPr txBox="1"/>
            <p:nvPr/>
          </p:nvSpPr>
          <p:spPr>
            <a:xfrm>
              <a:off x="4415516" y="4771540"/>
              <a:ext cx="2134258" cy="345428"/>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sp>
          <p:nvSpPr>
            <p:cNvPr id="49" name="TextBox 48">
              <a:extLst>
                <a:ext uri="{FF2B5EF4-FFF2-40B4-BE49-F238E27FC236}">
                  <a16:creationId xmlns:a16="http://schemas.microsoft.com/office/drawing/2014/main" id="{6F108277-079E-EB57-9790-F575A9274023}"/>
                </a:ext>
              </a:extLst>
            </p:cNvPr>
            <p:cNvSpPr txBox="1"/>
            <p:nvPr/>
          </p:nvSpPr>
          <p:spPr>
            <a:xfrm rot="18009739">
              <a:off x="2519765" y="5617716"/>
              <a:ext cx="1377831" cy="282228"/>
            </a:xfrm>
            <a:prstGeom prst="rect">
              <a:avLst/>
            </a:prstGeom>
            <a:noFill/>
          </p:spPr>
          <p:txBody>
            <a:bodyPr wrap="square" rtlCol="0">
              <a:spAutoFit/>
            </a:bodyPr>
            <a:lstStyle/>
            <a:p>
              <a:pPr algn="ctr"/>
              <a:r>
                <a:rPr lang="en-US" sz="1200">
                  <a:solidFill>
                    <a:schemeClr val="bg1"/>
                  </a:solidFill>
                  <a:effectLst/>
                </a:rPr>
                <a:t>Coordination</a:t>
              </a:r>
              <a:endParaRPr lang="en-US" sz="1200">
                <a:solidFill>
                  <a:schemeClr val="bg1"/>
                </a:solidFill>
              </a:endParaRPr>
            </a:p>
          </p:txBody>
        </p:sp>
        <p:sp>
          <p:nvSpPr>
            <p:cNvPr id="50" name="TextBox 49">
              <a:extLst>
                <a:ext uri="{FF2B5EF4-FFF2-40B4-BE49-F238E27FC236}">
                  <a16:creationId xmlns:a16="http://schemas.microsoft.com/office/drawing/2014/main" id="{803C5FE9-9595-AF6B-28EC-49CDC73F5CE8}"/>
                </a:ext>
              </a:extLst>
            </p:cNvPr>
            <p:cNvSpPr txBox="1"/>
            <p:nvPr/>
          </p:nvSpPr>
          <p:spPr>
            <a:xfrm rot="18009739">
              <a:off x="3227830" y="5617714"/>
              <a:ext cx="1377831" cy="282228"/>
            </a:xfrm>
            <a:prstGeom prst="rect">
              <a:avLst/>
            </a:prstGeom>
            <a:noFill/>
          </p:spPr>
          <p:txBody>
            <a:bodyPr wrap="square" rtlCol="0">
              <a:spAutoFit/>
            </a:bodyPr>
            <a:lstStyle/>
            <a:p>
              <a:pPr algn="ctr"/>
              <a:r>
                <a:rPr lang="en-US" sz="1200">
                  <a:solidFill>
                    <a:schemeClr val="bg1"/>
                  </a:solidFill>
                  <a:effectLst/>
                </a:rPr>
                <a:t>Legislation</a:t>
              </a:r>
              <a:endParaRPr lang="en-US" sz="1200">
                <a:solidFill>
                  <a:schemeClr val="bg1"/>
                </a:solidFill>
              </a:endParaRPr>
            </a:p>
          </p:txBody>
        </p:sp>
        <p:sp>
          <p:nvSpPr>
            <p:cNvPr id="51" name="TextBox 50">
              <a:extLst>
                <a:ext uri="{FF2B5EF4-FFF2-40B4-BE49-F238E27FC236}">
                  <a16:creationId xmlns:a16="http://schemas.microsoft.com/office/drawing/2014/main" id="{B3F30C50-B2CC-ADBA-4791-45953D44073E}"/>
                </a:ext>
              </a:extLst>
            </p:cNvPr>
            <p:cNvSpPr txBox="1"/>
            <p:nvPr/>
          </p:nvSpPr>
          <p:spPr>
            <a:xfrm rot="18009739">
              <a:off x="4136008" y="5429562"/>
              <a:ext cx="1377831" cy="658532"/>
            </a:xfrm>
            <a:prstGeom prst="rect">
              <a:avLst/>
            </a:prstGeom>
            <a:noFill/>
          </p:spPr>
          <p:txBody>
            <a:bodyPr wrap="square" rtlCol="0">
              <a:spAutoFit/>
            </a:bodyPr>
            <a:lstStyle/>
            <a:p>
              <a:pPr algn="ctr"/>
              <a:r>
                <a:rPr lang="en-US" sz="1200">
                  <a:solidFill>
                    <a:schemeClr val="bg1"/>
                  </a:solidFill>
                  <a:effectLst/>
                </a:rPr>
                <a:t>Funding and resource allocation</a:t>
              </a:r>
              <a:endParaRPr lang="en-US" sz="1200">
                <a:solidFill>
                  <a:schemeClr val="bg1"/>
                </a:solidFill>
              </a:endParaRPr>
            </a:p>
          </p:txBody>
        </p:sp>
        <p:sp>
          <p:nvSpPr>
            <p:cNvPr id="52" name="TextBox 51">
              <a:extLst>
                <a:ext uri="{FF2B5EF4-FFF2-40B4-BE49-F238E27FC236}">
                  <a16:creationId xmlns:a16="http://schemas.microsoft.com/office/drawing/2014/main" id="{3B7DA8A6-6B03-6B9F-3782-8E27E9907BE1}"/>
                </a:ext>
              </a:extLst>
            </p:cNvPr>
            <p:cNvSpPr txBox="1"/>
            <p:nvPr/>
          </p:nvSpPr>
          <p:spPr>
            <a:xfrm rot="18009739">
              <a:off x="5054400" y="5611472"/>
              <a:ext cx="1351884" cy="282228"/>
            </a:xfrm>
            <a:prstGeom prst="rect">
              <a:avLst/>
            </a:prstGeom>
            <a:noFill/>
          </p:spPr>
          <p:txBody>
            <a:bodyPr wrap="square" rtlCol="0">
              <a:spAutoFit/>
            </a:bodyPr>
            <a:lstStyle/>
            <a:p>
              <a:pPr algn="ctr"/>
              <a:r>
                <a:rPr lang="en-US" sz="1200">
                  <a:solidFill>
                    <a:schemeClr val="bg1"/>
                  </a:solidFill>
                  <a:effectLst/>
                </a:rPr>
                <a:t>Promotion</a:t>
              </a:r>
              <a:endParaRPr lang="en-US" sz="1200">
                <a:solidFill>
                  <a:schemeClr val="bg1"/>
                </a:solidFill>
              </a:endParaRPr>
            </a:p>
          </p:txBody>
        </p:sp>
        <p:sp>
          <p:nvSpPr>
            <p:cNvPr id="53" name="TextBox 52">
              <a:extLst>
                <a:ext uri="{FF2B5EF4-FFF2-40B4-BE49-F238E27FC236}">
                  <a16:creationId xmlns:a16="http://schemas.microsoft.com/office/drawing/2014/main" id="{0A062B74-929B-7F96-FE01-3B22DDFA30EC}"/>
                </a:ext>
              </a:extLst>
            </p:cNvPr>
            <p:cNvSpPr txBox="1"/>
            <p:nvPr/>
          </p:nvSpPr>
          <p:spPr>
            <a:xfrm rot="18009739">
              <a:off x="5918718" y="5523640"/>
              <a:ext cx="1377831" cy="470380"/>
            </a:xfrm>
            <a:prstGeom prst="rect">
              <a:avLst/>
            </a:prstGeom>
            <a:noFill/>
          </p:spPr>
          <p:txBody>
            <a:bodyPr wrap="square" rtlCol="0">
              <a:spAutoFit/>
            </a:bodyPr>
            <a:lstStyle/>
            <a:p>
              <a:pPr algn="ctr"/>
              <a:r>
                <a:rPr lang="en-US" sz="1200">
                  <a:solidFill>
                    <a:schemeClr val="bg1"/>
                  </a:solidFill>
                  <a:effectLst/>
                </a:rPr>
                <a:t>Monitoring and evaluation</a:t>
              </a:r>
              <a:endParaRPr lang="en-US" sz="1200">
                <a:solidFill>
                  <a:schemeClr val="bg1"/>
                </a:solidFill>
              </a:endParaRPr>
            </a:p>
          </p:txBody>
        </p:sp>
      </p:grpSp>
      <p:sp>
        <p:nvSpPr>
          <p:cNvPr id="86" name="TextBox 85">
            <a:extLst>
              <a:ext uri="{FF2B5EF4-FFF2-40B4-BE49-F238E27FC236}">
                <a16:creationId xmlns:a16="http://schemas.microsoft.com/office/drawing/2014/main" id="{654C0C50-BDE2-40F6-B16B-578E2A9E43F3}"/>
              </a:ext>
            </a:extLst>
          </p:cNvPr>
          <p:cNvSpPr txBox="1"/>
          <p:nvPr/>
        </p:nvSpPr>
        <p:spPr>
          <a:xfrm>
            <a:off x="3426830" y="3238996"/>
            <a:ext cx="1031577"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7" name="TextBox 86">
            <a:extLst>
              <a:ext uri="{FF2B5EF4-FFF2-40B4-BE49-F238E27FC236}">
                <a16:creationId xmlns:a16="http://schemas.microsoft.com/office/drawing/2014/main" id="{1DFA894E-3B04-02AC-5415-E89EB4156F88}"/>
              </a:ext>
            </a:extLst>
          </p:cNvPr>
          <p:cNvSpPr txBox="1"/>
          <p:nvPr/>
        </p:nvSpPr>
        <p:spPr>
          <a:xfrm>
            <a:off x="4512927" y="3269752"/>
            <a:ext cx="1031577" cy="830997"/>
          </a:xfrm>
          <a:prstGeom prst="rect">
            <a:avLst/>
          </a:prstGeom>
          <a:noFill/>
        </p:spPr>
        <p:txBody>
          <a:bodyPr wrap="square" rtlCol="0">
            <a:spAutoFit/>
          </a:bodyPr>
          <a:lstStyle/>
          <a:p>
            <a:pPr algn="ctr"/>
            <a:r>
              <a:rPr lang="en-US" sz="1200">
                <a:solidFill>
                  <a:schemeClr val="bg1"/>
                </a:solidFill>
                <a:effectLst/>
              </a:rPr>
              <a:t>Entry/exit of vehicles, drivers and operators</a:t>
            </a:r>
            <a:endParaRPr lang="en-US" sz="1200">
              <a:solidFill>
                <a:schemeClr val="bg1"/>
              </a:solidFill>
            </a:endParaRPr>
          </a:p>
        </p:txBody>
      </p:sp>
      <p:sp>
        <p:nvSpPr>
          <p:cNvPr id="89" name="TextBox 88">
            <a:extLst>
              <a:ext uri="{FF2B5EF4-FFF2-40B4-BE49-F238E27FC236}">
                <a16:creationId xmlns:a16="http://schemas.microsoft.com/office/drawing/2014/main" id="{B2AB73DE-B5DA-9878-9241-9155555DF90E}"/>
              </a:ext>
            </a:extLst>
          </p:cNvPr>
          <p:cNvSpPr txBox="1"/>
          <p:nvPr/>
        </p:nvSpPr>
        <p:spPr>
          <a:xfrm>
            <a:off x="5447223" y="3290602"/>
            <a:ext cx="1200275" cy="830997"/>
          </a:xfrm>
          <a:prstGeom prst="rect">
            <a:avLst/>
          </a:prstGeom>
          <a:noFill/>
        </p:spPr>
        <p:txBody>
          <a:bodyPr wrap="square" rtlCol="0">
            <a:spAutoFit/>
          </a:bodyPr>
          <a:lstStyle/>
          <a:p>
            <a:pPr algn="ctr"/>
            <a:r>
              <a:rPr lang="en-US" sz="1200">
                <a:solidFill>
                  <a:schemeClr val="bg1"/>
                </a:solidFill>
                <a:effectLst/>
              </a:rPr>
              <a:t>Recovery and rehabilitation of crash victims</a:t>
            </a:r>
            <a:endParaRPr lang="en-US" sz="1200">
              <a:solidFill>
                <a:schemeClr val="bg1"/>
              </a:solidFill>
            </a:endParaRPr>
          </a:p>
        </p:txBody>
      </p:sp>
      <p:sp>
        <p:nvSpPr>
          <p:cNvPr id="8" name="Freeform 34">
            <a:extLst>
              <a:ext uri="{FF2B5EF4-FFF2-40B4-BE49-F238E27FC236}">
                <a16:creationId xmlns:a16="http://schemas.microsoft.com/office/drawing/2014/main" id="{8BB65EA4-323A-E748-9081-ED29033C0407}"/>
              </a:ext>
            </a:extLst>
          </p:cNvPr>
          <p:cNvSpPr/>
          <p:nvPr/>
        </p:nvSpPr>
        <p:spPr>
          <a:xfrm flipV="1">
            <a:off x="2106976" y="4225230"/>
            <a:ext cx="5885780" cy="1394031"/>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noFill/>
          <a:ln w="76200">
            <a:solidFill>
              <a:srgbClr val="FDB71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w="3175">
                <a:solidFill>
                  <a:schemeClr val="tx1"/>
                </a:solidFill>
              </a:ln>
            </a:endParaRPr>
          </a:p>
        </p:txBody>
      </p:sp>
      <p:sp>
        <p:nvSpPr>
          <p:cNvPr id="12" name="Freeform 38">
            <a:extLst>
              <a:ext uri="{FF2B5EF4-FFF2-40B4-BE49-F238E27FC236}">
                <a16:creationId xmlns:a16="http://schemas.microsoft.com/office/drawing/2014/main" id="{D25C595E-9294-D31B-28D4-2178CEA3D232}"/>
              </a:ext>
            </a:extLst>
          </p:cNvPr>
          <p:cNvSpPr/>
          <p:nvPr/>
        </p:nvSpPr>
        <p:spPr>
          <a:xfrm>
            <a:off x="6602768" y="4210525"/>
            <a:ext cx="4776431" cy="1456485"/>
          </a:xfrm>
          <a:custGeom>
            <a:avLst/>
            <a:gdLst>
              <a:gd name="connsiteX0" fmla="*/ 0 w 5195460"/>
              <a:gd name="connsiteY0" fmla="*/ 0 h 1617733"/>
              <a:gd name="connsiteX1" fmla="*/ 5195460 w 5195460"/>
              <a:gd name="connsiteY1" fmla="*/ 0 h 1617733"/>
              <a:gd name="connsiteX2" fmla="*/ 5195460 w 5195460"/>
              <a:gd name="connsiteY2" fmla="*/ 1617733 h 1617733"/>
              <a:gd name="connsiteX3" fmla="*/ 1515668 w 5195460"/>
              <a:gd name="connsiteY3" fmla="*/ 1617733 h 1617733"/>
              <a:gd name="connsiteX4" fmla="*/ 1484171 w 5195460"/>
              <a:gd name="connsiteY4" fmla="*/ 1584115 h 1617733"/>
              <a:gd name="connsiteX5" fmla="*/ 1486207 w 5195460"/>
              <a:gd name="connsiteY5" fmla="*/ 1584115 h 1617733"/>
              <a:gd name="connsiteX6" fmla="*/ 594507 w 5195460"/>
              <a:gd name="connsiteY6" fmla="*/ 46698 h 1617733"/>
              <a:gd name="connsiteX7" fmla="*/ 43752 w 5195460"/>
              <a:gd name="connsiteY7" fmla="*/ 46698 h 1617733"/>
              <a:gd name="connsiteX8" fmla="*/ 0 w 5195460"/>
              <a:gd name="connsiteY8" fmla="*/ 0 h 161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5460" h="1617733">
                <a:moveTo>
                  <a:pt x="0" y="0"/>
                </a:moveTo>
                <a:lnTo>
                  <a:pt x="5195460" y="0"/>
                </a:lnTo>
                <a:lnTo>
                  <a:pt x="5195460" y="1617733"/>
                </a:lnTo>
                <a:lnTo>
                  <a:pt x="1515668" y="1617733"/>
                </a:lnTo>
                <a:lnTo>
                  <a:pt x="1484171" y="1584115"/>
                </a:lnTo>
                <a:lnTo>
                  <a:pt x="1486207" y="1584115"/>
                </a:lnTo>
                <a:lnTo>
                  <a:pt x="594507" y="46698"/>
                </a:lnTo>
                <a:lnTo>
                  <a:pt x="43752" y="46698"/>
                </a:lnTo>
                <a:lnTo>
                  <a:pt x="0" y="0"/>
                </a:lnTo>
                <a:close/>
              </a:path>
            </a:pathLst>
          </a:custGeom>
          <a:solidFill>
            <a:srgbClr val="FDB71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2" algn="ctr"/>
            <a:r>
              <a:rPr lang="en-US" b="1">
                <a:effectLst/>
                <a:latin typeface="Andes Bold" panose="02000000000000000000" pitchFamily="2" charset="0"/>
              </a:rPr>
              <a:t>Lead Agency Role</a:t>
            </a:r>
            <a:endParaRPr lang="en-US" b="1">
              <a:latin typeface="Andes Bold" panose="02000000000000000000" pitchFamily="2" charset="0"/>
            </a:endParaRPr>
          </a:p>
        </p:txBody>
      </p:sp>
      <p:grpSp>
        <p:nvGrpSpPr>
          <p:cNvPr id="2" name="Group 1">
            <a:extLst>
              <a:ext uri="{FF2B5EF4-FFF2-40B4-BE49-F238E27FC236}">
                <a16:creationId xmlns:a16="http://schemas.microsoft.com/office/drawing/2014/main" id="{C98CD832-88B6-A975-1CDC-DD23D0F2C54D}"/>
              </a:ext>
            </a:extLst>
          </p:cNvPr>
          <p:cNvGrpSpPr/>
          <p:nvPr/>
        </p:nvGrpSpPr>
        <p:grpSpPr>
          <a:xfrm>
            <a:off x="7422801" y="660974"/>
            <a:ext cx="4370056" cy="3491525"/>
            <a:chOff x="7722600" y="1341050"/>
            <a:chExt cx="3996158" cy="3024859"/>
          </a:xfrm>
        </p:grpSpPr>
        <p:sp>
          <p:nvSpPr>
            <p:cNvPr id="3" name="Triangle 45">
              <a:extLst>
                <a:ext uri="{FF2B5EF4-FFF2-40B4-BE49-F238E27FC236}">
                  <a16:creationId xmlns:a16="http://schemas.microsoft.com/office/drawing/2014/main" id="{0D5A3D5F-3DCF-9C2C-707C-D03192B9761A}"/>
                </a:ext>
              </a:extLst>
            </p:cNvPr>
            <p:cNvSpPr/>
            <p:nvPr/>
          </p:nvSpPr>
          <p:spPr>
            <a:xfrm rot="3600000">
              <a:off x="7810821" y="1787918"/>
              <a:ext cx="545051" cy="469871"/>
            </a:xfrm>
            <a:prstGeom prst="triangle">
              <a:avLst/>
            </a:prstGeom>
            <a:solidFill>
              <a:srgbClr val="FEB7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144"/>
                </a:solidFill>
              </a:endParaRPr>
            </a:p>
          </p:txBody>
        </p:sp>
        <p:sp>
          <p:nvSpPr>
            <p:cNvPr id="4" name="Rectangle 3">
              <a:extLst>
                <a:ext uri="{FF2B5EF4-FFF2-40B4-BE49-F238E27FC236}">
                  <a16:creationId xmlns:a16="http://schemas.microsoft.com/office/drawing/2014/main" id="{14A91A64-7AD2-C8A6-C51F-54E518270BB8}"/>
                </a:ext>
              </a:extLst>
            </p:cNvPr>
            <p:cNvSpPr/>
            <p:nvPr/>
          </p:nvSpPr>
          <p:spPr>
            <a:xfrm>
              <a:off x="8011266" y="1341050"/>
              <a:ext cx="3707492" cy="3024859"/>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R="0" lvl="0">
                <a:spcBef>
                  <a:spcPts val="0"/>
                </a:spcBef>
                <a:spcAft>
                  <a:spcPts val="0"/>
                </a:spcAft>
                <a:buSzPts val="1200"/>
              </a:pPr>
              <a:endParaRPr lang="en-NZ" sz="1350" i="1">
                <a:solidFill>
                  <a:srgbClr val="002144"/>
                </a:solidFill>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endParaRPr lang="en-NZ" sz="1350" i="1">
                <a:solidFill>
                  <a:srgbClr val="002144"/>
                </a:solidFill>
                <a:effectLst/>
                <a:ea typeface="Times New Roman" panose="02020603050405020304" pitchFamily="18" charset="0"/>
                <a:cs typeface="Calibri" panose="020F0502020204030204" pitchFamily="34" charset="0"/>
              </a:endParaRPr>
            </a:p>
            <a:p>
              <a:pPr marR="0" lvl="0">
                <a:spcBef>
                  <a:spcPts val="0"/>
                </a:spcBef>
                <a:spcAft>
                  <a:spcPts val="0"/>
                </a:spcAft>
                <a:buSzPts val="1200"/>
              </a:pPr>
              <a:endParaRPr lang="en-NZ" sz="1350" i="1">
                <a:solidFill>
                  <a:srgbClr val="002144"/>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Establishing and supporting data systems to monitor risk exposure and final outcomes, intermediate outcomes, and output measures?</a:t>
              </a:r>
              <a:endParaRPr lang="en-US" sz="135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144"/>
                  </a:solidFill>
                  <a:effectLst/>
                  <a:ea typeface="Times New Roman" panose="02020603050405020304" pitchFamily="18" charset="0"/>
                  <a:cs typeface="Times New Roman" panose="02020603050405020304" pitchFamily="18" charset="0"/>
                </a:rPr>
                <a:t> </a:t>
              </a:r>
              <a:endParaRPr lang="en-US" sz="135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Transparent review of the national road safety strategy and its performance?</a:t>
              </a:r>
              <a:endParaRPr lang="en-US" sz="135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144"/>
                  </a:solidFill>
                  <a:effectLst/>
                  <a:ea typeface="Times New Roman" panose="02020603050405020304" pitchFamily="18" charset="0"/>
                  <a:cs typeface="Times New Roman" panose="02020603050405020304" pitchFamily="18" charset="0"/>
                </a:rPr>
                <a:t> </a:t>
              </a:r>
              <a:endParaRPr lang="en-US" sz="135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Making any necessary intervention and policy adjustments to achieve the desired results?</a:t>
              </a:r>
            </a:p>
            <a:p>
              <a:pPr marR="0" lvl="0">
                <a:spcBef>
                  <a:spcPts val="0"/>
                </a:spcBef>
                <a:spcAft>
                  <a:spcPts val="0"/>
                </a:spcAft>
                <a:buSzPts val="1200"/>
              </a:pPr>
              <a:endParaRPr lang="en-NZ" sz="1350" i="1">
                <a:solidFill>
                  <a:srgbClr val="002144"/>
                </a:solidFill>
                <a:ea typeface="Times New Roman" panose="02020603050405020304" pitchFamily="18" charset="0"/>
                <a:cs typeface="Calibri" panose="020F0502020204030204" pitchFamily="34" charset="0"/>
              </a:endParaRPr>
            </a:p>
            <a:p>
              <a:pPr marL="342900" indent="-342900">
                <a:buSzPts val="1200"/>
                <a:buFont typeface="Symbol" pitchFamily="2" charset="2"/>
                <a:buChar char=""/>
              </a:pPr>
              <a:r>
                <a:rPr lang="en-AU" sz="1350" i="1">
                  <a:solidFill>
                    <a:srgbClr val="002144"/>
                  </a:solidFill>
                  <a:ea typeface="Times New Roman" panose="02020603050405020304" pitchFamily="18" charset="0"/>
                  <a:cs typeface="Times New Roman" panose="02020603050405020304" pitchFamily="18" charset="0"/>
                </a:rPr>
                <a:t>Related s</a:t>
              </a:r>
              <a:r>
                <a:rPr lang="en-AU" sz="1350" i="1">
                  <a:solidFill>
                    <a:srgbClr val="002144"/>
                  </a:solidFill>
                  <a:effectLst/>
                  <a:ea typeface="Times New Roman" panose="02020603050405020304" pitchFamily="18" charset="0"/>
                  <a:cs typeface="Times New Roman" panose="02020603050405020304" pitchFamily="18" charset="0"/>
                </a:rPr>
                <a:t>taff numbers and skillsets?</a:t>
              </a:r>
              <a:endParaRPr lang="en-US" sz="1350" i="1">
                <a:solidFill>
                  <a:srgbClr val="002144"/>
                </a:solidFill>
                <a:effectLst/>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7BF7634-676D-28F6-F29F-83CFAD961228}"/>
                </a:ext>
              </a:extLst>
            </p:cNvPr>
            <p:cNvSpPr/>
            <p:nvPr/>
          </p:nvSpPr>
          <p:spPr>
            <a:xfrm>
              <a:off x="7722600" y="1393045"/>
              <a:ext cx="3975134" cy="524505"/>
            </a:xfrm>
            <a:prstGeom prst="rect">
              <a:avLst/>
            </a:prstGeom>
            <a:solidFill>
              <a:srgbClr val="FEB7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effectLst/>
                </a:rPr>
                <a:t>Monitoring and Evaluation</a:t>
              </a:r>
              <a:endParaRPr lang="en-US" sz="1600" b="1">
                <a:solidFill>
                  <a:schemeClr val="bg1"/>
                </a:solidFill>
              </a:endParaRPr>
            </a:p>
          </p:txBody>
        </p:sp>
      </p:grpSp>
    </p:spTree>
    <p:extLst>
      <p:ext uri="{BB962C8B-B14F-4D97-AF65-F5344CB8AC3E}">
        <p14:creationId xmlns:p14="http://schemas.microsoft.com/office/powerpoint/2010/main" val="561590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63862" y="91831"/>
            <a:ext cx="11948451" cy="954107"/>
          </a:xfrm>
          <a:prstGeom prst="rect">
            <a:avLst/>
          </a:prstGeom>
          <a:noFill/>
        </p:spPr>
        <p:txBody>
          <a:bodyPr wrap="square" rtlCol="0">
            <a:spAutoFit/>
          </a:bodyPr>
          <a:lstStyle/>
          <a:p>
            <a:r>
              <a:rPr lang="en-US" sz="2800" b="1"/>
              <a:t>Step 4: How are agency interventions being managed to achieve the desired results?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33" name="Group 32">
            <a:extLst>
              <a:ext uri="{FF2B5EF4-FFF2-40B4-BE49-F238E27FC236}">
                <a16:creationId xmlns:a16="http://schemas.microsoft.com/office/drawing/2014/main" id="{082FA05B-2BED-D6D5-3A6B-AF5B447DFBEA}"/>
              </a:ext>
            </a:extLst>
          </p:cNvPr>
          <p:cNvGrpSpPr/>
          <p:nvPr/>
        </p:nvGrpSpPr>
        <p:grpSpPr>
          <a:xfrm>
            <a:off x="79687" y="990412"/>
            <a:ext cx="7897437" cy="4690119"/>
            <a:chOff x="463742" y="1183870"/>
            <a:chExt cx="8046519" cy="5263875"/>
          </a:xfrm>
        </p:grpSpPr>
        <p:grpSp>
          <p:nvGrpSpPr>
            <p:cNvPr id="34" name="Group 33">
              <a:extLst>
                <a:ext uri="{FF2B5EF4-FFF2-40B4-BE49-F238E27FC236}">
                  <a16:creationId xmlns:a16="http://schemas.microsoft.com/office/drawing/2014/main" id="{06EB11D8-9CDB-6ECC-3FAE-CF42A10ACFDA}"/>
                </a:ext>
              </a:extLst>
            </p:cNvPr>
            <p:cNvGrpSpPr/>
            <p:nvPr/>
          </p:nvGrpSpPr>
          <p:grpSpPr>
            <a:xfrm>
              <a:off x="463742" y="1183870"/>
              <a:ext cx="8046519" cy="5215404"/>
              <a:chOff x="672289" y="1586713"/>
              <a:chExt cx="6874890" cy="4456005"/>
            </a:xfrm>
          </p:grpSpPr>
          <p:sp>
            <p:nvSpPr>
              <p:cNvPr id="55" name="Freeform 15">
                <a:extLst>
                  <a:ext uri="{FF2B5EF4-FFF2-40B4-BE49-F238E27FC236}">
                    <a16:creationId xmlns:a16="http://schemas.microsoft.com/office/drawing/2014/main" id="{B188D0D8-44DD-B6DF-2876-1666328C7F0B}"/>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56" name="Freeform 16">
                <a:extLst>
                  <a:ext uri="{FF2B5EF4-FFF2-40B4-BE49-F238E27FC236}">
                    <a16:creationId xmlns:a16="http://schemas.microsoft.com/office/drawing/2014/main" id="{1B8B1CB6-0260-32B5-F6D9-9AC939E0AF73}"/>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57" name="Freeform 17">
                <a:extLst>
                  <a:ext uri="{FF2B5EF4-FFF2-40B4-BE49-F238E27FC236}">
                    <a16:creationId xmlns:a16="http://schemas.microsoft.com/office/drawing/2014/main" id="{F524AF25-6CA5-1F3A-E77D-B0FE7A989B93}"/>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58" name="Straight Connector 57">
                <a:extLst>
                  <a:ext uri="{FF2B5EF4-FFF2-40B4-BE49-F238E27FC236}">
                    <a16:creationId xmlns:a16="http://schemas.microsoft.com/office/drawing/2014/main" id="{2405F540-97B7-73D5-2E60-B44792B52B8A}"/>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7BF0F85-7A6C-2A2D-5A3D-C3FF62BA9D9B}"/>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3FD3D13-BE6D-387B-9B12-CCB02A4F8FCA}"/>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DECB82D-094B-8997-2764-91BF653BB627}"/>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62" name="Freeform 22">
                <a:extLst>
                  <a:ext uri="{FF2B5EF4-FFF2-40B4-BE49-F238E27FC236}">
                    <a16:creationId xmlns:a16="http://schemas.microsoft.com/office/drawing/2014/main" id="{68B757DE-A3F7-C22A-F130-81633983E01D}"/>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3" name="Freeform 23">
                <a:extLst>
                  <a:ext uri="{FF2B5EF4-FFF2-40B4-BE49-F238E27FC236}">
                    <a16:creationId xmlns:a16="http://schemas.microsoft.com/office/drawing/2014/main" id="{285B26A5-3C5B-35A6-FFE7-CB70B250106F}"/>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24">
                <a:extLst>
                  <a:ext uri="{FF2B5EF4-FFF2-40B4-BE49-F238E27FC236}">
                    <a16:creationId xmlns:a16="http://schemas.microsoft.com/office/drawing/2014/main" id="{3AC69554-4C67-5D06-019E-B6C1C1373ABA}"/>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25">
                <a:extLst>
                  <a:ext uri="{FF2B5EF4-FFF2-40B4-BE49-F238E27FC236}">
                    <a16:creationId xmlns:a16="http://schemas.microsoft.com/office/drawing/2014/main" id="{05E29637-C126-A55D-1424-257DA52DED27}"/>
                  </a:ext>
                </a:extLst>
              </p:cNvPr>
              <p:cNvSpPr/>
              <p:nvPr/>
            </p:nvSpPr>
            <p:spPr>
              <a:xfrm flipV="1">
                <a:off x="2423480" y="4700965"/>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cxnSp>
            <p:nvCxnSpPr>
              <p:cNvPr id="66" name="Straight Connector 65">
                <a:extLst>
                  <a:ext uri="{FF2B5EF4-FFF2-40B4-BE49-F238E27FC236}">
                    <a16:creationId xmlns:a16="http://schemas.microsoft.com/office/drawing/2014/main" id="{EF7586E0-B547-02E2-417F-43DD6FDBD82F}"/>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9BF5C17-5862-6D05-2E31-6B013EA53DA3}"/>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3D19A49-BAF5-7CBC-630F-A74506E76BC5}"/>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E2353EF-EBA5-5E27-07F6-E8C79F5F1A15}"/>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210787D-2002-285F-131E-1D6BDF55AB7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DD6FB33-5C28-3905-DF55-7654CE68A38D}"/>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AE51A1E-4F51-3E20-4798-40D3A7D03BB5}"/>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B6DAF74-07CD-18B7-38BA-BFD616B3221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1C0D70B-A893-DFE3-5AEA-9152F3DBEE5F}"/>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DB0905E-60E3-7D6D-5AAF-7A71E56CF057}"/>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A90475-3B74-9D03-AEE5-39BB2E8AE7A1}"/>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FD3567-28D3-2D40-E7CC-8C10FAB51D6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0EFAFF26-AE73-EE57-A34C-7EC3E6F1B7FA}"/>
                </a:ext>
              </a:extLst>
            </p:cNvPr>
            <p:cNvSpPr txBox="1"/>
            <p:nvPr/>
          </p:nvSpPr>
          <p:spPr>
            <a:xfrm>
              <a:off x="5107938" y="1540425"/>
              <a:ext cx="725837" cy="518142"/>
            </a:xfrm>
            <a:prstGeom prst="rect">
              <a:avLst/>
            </a:prstGeom>
            <a:noFill/>
          </p:spPr>
          <p:txBody>
            <a:bodyPr wrap="square" rtlCol="0">
              <a:spAutoFit/>
            </a:bodyPr>
            <a:lstStyle/>
            <a:p>
              <a:pPr algn="ctr"/>
              <a:r>
                <a:rPr lang="en-US" sz="1200">
                  <a:solidFill>
                    <a:schemeClr val="bg1"/>
                  </a:solidFill>
                  <a:effectLst/>
                </a:rPr>
                <a:t>Social Cost</a:t>
              </a:r>
              <a:endParaRPr lang="en-US" sz="1200">
                <a:solidFill>
                  <a:schemeClr val="bg1"/>
                </a:solidFill>
              </a:endParaRPr>
            </a:p>
          </p:txBody>
        </p:sp>
        <p:sp>
          <p:nvSpPr>
            <p:cNvPr id="36" name="TextBox 35">
              <a:extLst>
                <a:ext uri="{FF2B5EF4-FFF2-40B4-BE49-F238E27FC236}">
                  <a16:creationId xmlns:a16="http://schemas.microsoft.com/office/drawing/2014/main" id="{042CB1B5-529A-F69F-D298-4980550D0721}"/>
                </a:ext>
              </a:extLst>
            </p:cNvPr>
            <p:cNvSpPr txBox="1"/>
            <p:nvPr/>
          </p:nvSpPr>
          <p:spPr>
            <a:xfrm>
              <a:off x="4886084" y="2011543"/>
              <a:ext cx="1169544" cy="518142"/>
            </a:xfrm>
            <a:prstGeom prst="rect">
              <a:avLst/>
            </a:prstGeom>
            <a:noFill/>
          </p:spPr>
          <p:txBody>
            <a:bodyPr wrap="square" rtlCol="0">
              <a:spAutoFit/>
            </a:bodyPr>
            <a:lstStyle/>
            <a:p>
              <a:pPr algn="ctr"/>
              <a:r>
                <a:rPr lang="en-US" sz="1200">
                  <a:solidFill>
                    <a:schemeClr val="bg1"/>
                  </a:solidFill>
                  <a:effectLst/>
                </a:rPr>
                <a:t>Final Outcomes</a:t>
              </a:r>
              <a:endParaRPr lang="en-US" sz="1200">
                <a:solidFill>
                  <a:schemeClr val="bg1"/>
                </a:solidFill>
              </a:endParaRPr>
            </a:p>
          </p:txBody>
        </p:sp>
        <p:sp>
          <p:nvSpPr>
            <p:cNvPr id="38" name="TextBox 37">
              <a:extLst>
                <a:ext uri="{FF2B5EF4-FFF2-40B4-BE49-F238E27FC236}">
                  <a16:creationId xmlns:a16="http://schemas.microsoft.com/office/drawing/2014/main" id="{F6418411-D3BA-9567-F41A-D2D53A03B860}"/>
                </a:ext>
              </a:extLst>
            </p:cNvPr>
            <p:cNvSpPr txBox="1"/>
            <p:nvPr/>
          </p:nvSpPr>
          <p:spPr>
            <a:xfrm>
              <a:off x="4803695" y="2453073"/>
              <a:ext cx="1334323" cy="518142"/>
            </a:xfrm>
            <a:prstGeom prst="rect">
              <a:avLst/>
            </a:prstGeom>
            <a:noFill/>
          </p:spPr>
          <p:txBody>
            <a:bodyPr wrap="square" rtlCol="0">
              <a:spAutoFit/>
            </a:bodyPr>
            <a:lstStyle/>
            <a:p>
              <a:pPr algn="ctr"/>
              <a:r>
                <a:rPr lang="en-US" sz="1200">
                  <a:solidFill>
                    <a:schemeClr val="bg1"/>
                  </a:solidFill>
                  <a:effectLst/>
                </a:rPr>
                <a:t>Intermediate Outcomes</a:t>
              </a:r>
              <a:endParaRPr lang="en-US" sz="1200">
                <a:solidFill>
                  <a:schemeClr val="bg1"/>
                </a:solidFill>
              </a:endParaRPr>
            </a:p>
          </p:txBody>
        </p:sp>
        <p:sp>
          <p:nvSpPr>
            <p:cNvPr id="39" name="TextBox 38">
              <a:extLst>
                <a:ext uri="{FF2B5EF4-FFF2-40B4-BE49-F238E27FC236}">
                  <a16:creationId xmlns:a16="http://schemas.microsoft.com/office/drawing/2014/main" id="{82D48741-74E2-CDE9-44E3-68A1615A047B}"/>
                </a:ext>
              </a:extLst>
            </p:cNvPr>
            <p:cNvSpPr txBox="1"/>
            <p:nvPr/>
          </p:nvSpPr>
          <p:spPr>
            <a:xfrm>
              <a:off x="4803695" y="2912315"/>
              <a:ext cx="1334323" cy="310885"/>
            </a:xfrm>
            <a:prstGeom prst="rect">
              <a:avLst/>
            </a:prstGeom>
            <a:noFill/>
          </p:spPr>
          <p:txBody>
            <a:bodyPr wrap="square" rtlCol="0">
              <a:spAutoFit/>
            </a:bodyPr>
            <a:lstStyle/>
            <a:p>
              <a:pPr algn="ctr"/>
              <a:r>
                <a:rPr lang="en-US" sz="1200">
                  <a:solidFill>
                    <a:schemeClr val="bg1"/>
                  </a:solidFill>
                  <a:effectLst/>
                </a:rPr>
                <a:t>Outputs</a:t>
              </a:r>
              <a:endParaRPr lang="en-US" sz="1200">
                <a:solidFill>
                  <a:schemeClr val="bg1"/>
                </a:solidFill>
              </a:endParaRPr>
            </a:p>
          </p:txBody>
        </p:sp>
        <p:sp>
          <p:nvSpPr>
            <p:cNvPr id="47" name="TextBox 46">
              <a:extLst>
                <a:ext uri="{FF2B5EF4-FFF2-40B4-BE49-F238E27FC236}">
                  <a16:creationId xmlns:a16="http://schemas.microsoft.com/office/drawing/2014/main" id="{29DF59B5-14BF-45BE-2AAB-53805549A867}"/>
                </a:ext>
              </a:extLst>
            </p:cNvPr>
            <p:cNvSpPr txBox="1"/>
            <p:nvPr/>
          </p:nvSpPr>
          <p:spPr>
            <a:xfrm>
              <a:off x="4671859" y="3203241"/>
              <a:ext cx="1883336" cy="345428"/>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48" name="TextBox 47">
              <a:extLst>
                <a:ext uri="{FF2B5EF4-FFF2-40B4-BE49-F238E27FC236}">
                  <a16:creationId xmlns:a16="http://schemas.microsoft.com/office/drawing/2014/main" id="{6EFA1EF3-F0C8-ABED-0260-ED66B879E2BC}"/>
                </a:ext>
              </a:extLst>
            </p:cNvPr>
            <p:cNvSpPr txBox="1"/>
            <p:nvPr/>
          </p:nvSpPr>
          <p:spPr>
            <a:xfrm>
              <a:off x="4415516" y="4771540"/>
              <a:ext cx="2134258" cy="345428"/>
            </a:xfrm>
            <a:prstGeom prst="rect">
              <a:avLst/>
            </a:prstGeom>
            <a:noFill/>
          </p:spPr>
          <p:txBody>
            <a:bodyPr wrap="square" rtlCol="0">
              <a:spAutoFit/>
            </a:bodyPr>
            <a:lstStyle/>
            <a:p>
              <a:pPr algn="ctr"/>
              <a:r>
                <a:rPr lang="en-US" sz="1400" b="1">
                  <a:solidFill>
                    <a:schemeClr val="bg1"/>
                  </a:solidFill>
                  <a:effectLst/>
                </a:rPr>
                <a:t>Results Focus</a:t>
              </a:r>
              <a:endParaRPr lang="en-US" sz="1400" b="1">
                <a:solidFill>
                  <a:schemeClr val="bg1"/>
                </a:solidFill>
              </a:endParaRPr>
            </a:p>
          </p:txBody>
        </p:sp>
        <p:sp>
          <p:nvSpPr>
            <p:cNvPr id="49" name="TextBox 48">
              <a:extLst>
                <a:ext uri="{FF2B5EF4-FFF2-40B4-BE49-F238E27FC236}">
                  <a16:creationId xmlns:a16="http://schemas.microsoft.com/office/drawing/2014/main" id="{6F108277-079E-EB57-9790-F575A9274023}"/>
                </a:ext>
              </a:extLst>
            </p:cNvPr>
            <p:cNvSpPr txBox="1"/>
            <p:nvPr/>
          </p:nvSpPr>
          <p:spPr>
            <a:xfrm rot="18009739">
              <a:off x="2519765" y="5617716"/>
              <a:ext cx="1377831" cy="282228"/>
            </a:xfrm>
            <a:prstGeom prst="rect">
              <a:avLst/>
            </a:prstGeom>
            <a:noFill/>
          </p:spPr>
          <p:txBody>
            <a:bodyPr wrap="square" rtlCol="0">
              <a:spAutoFit/>
            </a:bodyPr>
            <a:lstStyle/>
            <a:p>
              <a:pPr algn="ctr"/>
              <a:r>
                <a:rPr lang="en-US" sz="1200">
                  <a:solidFill>
                    <a:schemeClr val="bg1"/>
                  </a:solidFill>
                  <a:effectLst/>
                </a:rPr>
                <a:t>Coordination</a:t>
              </a:r>
              <a:endParaRPr lang="en-US" sz="1200">
                <a:solidFill>
                  <a:schemeClr val="bg1"/>
                </a:solidFill>
              </a:endParaRPr>
            </a:p>
          </p:txBody>
        </p:sp>
        <p:sp>
          <p:nvSpPr>
            <p:cNvPr id="50" name="TextBox 49">
              <a:extLst>
                <a:ext uri="{FF2B5EF4-FFF2-40B4-BE49-F238E27FC236}">
                  <a16:creationId xmlns:a16="http://schemas.microsoft.com/office/drawing/2014/main" id="{803C5FE9-9595-AF6B-28EC-49CDC73F5CE8}"/>
                </a:ext>
              </a:extLst>
            </p:cNvPr>
            <p:cNvSpPr txBox="1"/>
            <p:nvPr/>
          </p:nvSpPr>
          <p:spPr>
            <a:xfrm rot="18009739">
              <a:off x="3227830" y="5617714"/>
              <a:ext cx="1377831" cy="282228"/>
            </a:xfrm>
            <a:prstGeom prst="rect">
              <a:avLst/>
            </a:prstGeom>
            <a:noFill/>
          </p:spPr>
          <p:txBody>
            <a:bodyPr wrap="square" rtlCol="0">
              <a:spAutoFit/>
            </a:bodyPr>
            <a:lstStyle/>
            <a:p>
              <a:pPr algn="ctr"/>
              <a:r>
                <a:rPr lang="en-US" sz="1200">
                  <a:solidFill>
                    <a:schemeClr val="bg1"/>
                  </a:solidFill>
                  <a:effectLst/>
                </a:rPr>
                <a:t>Legislation</a:t>
              </a:r>
              <a:endParaRPr lang="en-US" sz="1200">
                <a:solidFill>
                  <a:schemeClr val="bg1"/>
                </a:solidFill>
              </a:endParaRPr>
            </a:p>
          </p:txBody>
        </p:sp>
        <p:sp>
          <p:nvSpPr>
            <p:cNvPr id="51" name="TextBox 50">
              <a:extLst>
                <a:ext uri="{FF2B5EF4-FFF2-40B4-BE49-F238E27FC236}">
                  <a16:creationId xmlns:a16="http://schemas.microsoft.com/office/drawing/2014/main" id="{B3F30C50-B2CC-ADBA-4791-45953D44073E}"/>
                </a:ext>
              </a:extLst>
            </p:cNvPr>
            <p:cNvSpPr txBox="1"/>
            <p:nvPr/>
          </p:nvSpPr>
          <p:spPr>
            <a:xfrm rot="18009739">
              <a:off x="4136008" y="5429562"/>
              <a:ext cx="1377831" cy="658532"/>
            </a:xfrm>
            <a:prstGeom prst="rect">
              <a:avLst/>
            </a:prstGeom>
            <a:noFill/>
          </p:spPr>
          <p:txBody>
            <a:bodyPr wrap="square" rtlCol="0">
              <a:spAutoFit/>
            </a:bodyPr>
            <a:lstStyle/>
            <a:p>
              <a:pPr algn="ctr"/>
              <a:r>
                <a:rPr lang="en-US" sz="1200">
                  <a:solidFill>
                    <a:schemeClr val="bg1"/>
                  </a:solidFill>
                  <a:effectLst/>
                </a:rPr>
                <a:t>Funding and resource allocation</a:t>
              </a:r>
              <a:endParaRPr lang="en-US" sz="1200">
                <a:solidFill>
                  <a:schemeClr val="bg1"/>
                </a:solidFill>
              </a:endParaRPr>
            </a:p>
          </p:txBody>
        </p:sp>
        <p:sp>
          <p:nvSpPr>
            <p:cNvPr id="52" name="TextBox 51">
              <a:extLst>
                <a:ext uri="{FF2B5EF4-FFF2-40B4-BE49-F238E27FC236}">
                  <a16:creationId xmlns:a16="http://schemas.microsoft.com/office/drawing/2014/main" id="{3B7DA8A6-6B03-6B9F-3782-8E27E9907BE1}"/>
                </a:ext>
              </a:extLst>
            </p:cNvPr>
            <p:cNvSpPr txBox="1"/>
            <p:nvPr/>
          </p:nvSpPr>
          <p:spPr>
            <a:xfrm rot="18009739">
              <a:off x="5054400" y="5611472"/>
              <a:ext cx="1351884" cy="282228"/>
            </a:xfrm>
            <a:prstGeom prst="rect">
              <a:avLst/>
            </a:prstGeom>
            <a:noFill/>
          </p:spPr>
          <p:txBody>
            <a:bodyPr wrap="square" rtlCol="0">
              <a:spAutoFit/>
            </a:bodyPr>
            <a:lstStyle/>
            <a:p>
              <a:pPr algn="ctr"/>
              <a:r>
                <a:rPr lang="en-US" sz="1200">
                  <a:solidFill>
                    <a:schemeClr val="bg1"/>
                  </a:solidFill>
                  <a:effectLst/>
                </a:rPr>
                <a:t>Promotion</a:t>
              </a:r>
              <a:endParaRPr lang="en-US" sz="1200">
                <a:solidFill>
                  <a:schemeClr val="bg1"/>
                </a:solidFill>
              </a:endParaRPr>
            </a:p>
          </p:txBody>
        </p:sp>
        <p:sp>
          <p:nvSpPr>
            <p:cNvPr id="53" name="TextBox 52">
              <a:extLst>
                <a:ext uri="{FF2B5EF4-FFF2-40B4-BE49-F238E27FC236}">
                  <a16:creationId xmlns:a16="http://schemas.microsoft.com/office/drawing/2014/main" id="{0A062B74-929B-7F96-FE01-3B22DDFA30EC}"/>
                </a:ext>
              </a:extLst>
            </p:cNvPr>
            <p:cNvSpPr txBox="1"/>
            <p:nvPr/>
          </p:nvSpPr>
          <p:spPr>
            <a:xfrm rot="18009739">
              <a:off x="5918718" y="5523640"/>
              <a:ext cx="1377831" cy="470380"/>
            </a:xfrm>
            <a:prstGeom prst="rect">
              <a:avLst/>
            </a:prstGeom>
            <a:noFill/>
          </p:spPr>
          <p:txBody>
            <a:bodyPr wrap="square" rtlCol="0">
              <a:spAutoFit/>
            </a:bodyPr>
            <a:lstStyle/>
            <a:p>
              <a:pPr algn="ctr"/>
              <a:r>
                <a:rPr lang="en-US" sz="1200">
                  <a:solidFill>
                    <a:schemeClr val="bg1"/>
                  </a:solidFill>
                  <a:effectLst/>
                </a:rPr>
                <a:t>Monitoring and evaluation</a:t>
              </a:r>
              <a:endParaRPr lang="en-US" sz="1200">
                <a:solidFill>
                  <a:schemeClr val="bg1"/>
                </a:solidFill>
              </a:endParaRPr>
            </a:p>
          </p:txBody>
        </p:sp>
        <p:sp>
          <p:nvSpPr>
            <p:cNvPr id="54" name="TextBox 53">
              <a:extLst>
                <a:ext uri="{FF2B5EF4-FFF2-40B4-BE49-F238E27FC236}">
                  <a16:creationId xmlns:a16="http://schemas.microsoft.com/office/drawing/2014/main" id="{BD04D2ED-1737-9729-2825-71FDF28D1821}"/>
                </a:ext>
              </a:extLst>
            </p:cNvPr>
            <p:cNvSpPr txBox="1"/>
            <p:nvPr/>
          </p:nvSpPr>
          <p:spPr>
            <a:xfrm rot="18009739">
              <a:off x="6898487" y="5429562"/>
              <a:ext cx="1377831" cy="658532"/>
            </a:xfrm>
            <a:prstGeom prst="rect">
              <a:avLst/>
            </a:prstGeom>
            <a:noFill/>
          </p:spPr>
          <p:txBody>
            <a:bodyPr wrap="square" rtlCol="0">
              <a:spAutoFit/>
            </a:bodyPr>
            <a:lstStyle/>
            <a:p>
              <a:pPr algn="ctr"/>
              <a:r>
                <a:rPr lang="en-US" sz="1200">
                  <a:solidFill>
                    <a:schemeClr val="bg1"/>
                  </a:solidFill>
                  <a:effectLst/>
                </a:rPr>
                <a:t>R&amp;D and knowledge transfer</a:t>
              </a:r>
              <a:endParaRPr lang="en-US" sz="1200">
                <a:solidFill>
                  <a:schemeClr val="bg1"/>
                </a:solidFill>
              </a:endParaRPr>
            </a:p>
          </p:txBody>
        </p:sp>
      </p:grpSp>
      <p:sp>
        <p:nvSpPr>
          <p:cNvPr id="86" name="TextBox 85">
            <a:extLst>
              <a:ext uri="{FF2B5EF4-FFF2-40B4-BE49-F238E27FC236}">
                <a16:creationId xmlns:a16="http://schemas.microsoft.com/office/drawing/2014/main" id="{654C0C50-BDE2-40F6-B16B-578E2A9E43F3}"/>
              </a:ext>
            </a:extLst>
          </p:cNvPr>
          <p:cNvSpPr txBox="1"/>
          <p:nvPr/>
        </p:nvSpPr>
        <p:spPr>
          <a:xfrm>
            <a:off x="3426830" y="3238996"/>
            <a:ext cx="1031577" cy="830997"/>
          </a:xfrm>
          <a:prstGeom prst="rect">
            <a:avLst/>
          </a:prstGeom>
          <a:noFill/>
        </p:spPr>
        <p:txBody>
          <a:bodyPr wrap="square" rtlCol="0">
            <a:spAutoFit/>
          </a:bodyPr>
          <a:lstStyle/>
          <a:p>
            <a:pPr algn="ctr"/>
            <a:r>
              <a:rPr lang="en-US" sz="1200">
                <a:solidFill>
                  <a:schemeClr val="bg1"/>
                </a:solidFill>
                <a:effectLst/>
              </a:rPr>
              <a:t>Planning, design, operation, </a:t>
            </a:r>
          </a:p>
          <a:p>
            <a:pPr algn="ctr"/>
            <a:r>
              <a:rPr lang="en-US" sz="1200">
                <a:solidFill>
                  <a:schemeClr val="bg1"/>
                </a:solidFill>
                <a:effectLst/>
              </a:rPr>
              <a:t>and use</a:t>
            </a:r>
            <a:endParaRPr lang="en-US" sz="1200">
              <a:solidFill>
                <a:schemeClr val="bg1"/>
              </a:solidFill>
            </a:endParaRPr>
          </a:p>
        </p:txBody>
      </p:sp>
      <p:sp>
        <p:nvSpPr>
          <p:cNvPr id="87" name="TextBox 86">
            <a:extLst>
              <a:ext uri="{FF2B5EF4-FFF2-40B4-BE49-F238E27FC236}">
                <a16:creationId xmlns:a16="http://schemas.microsoft.com/office/drawing/2014/main" id="{1DFA894E-3B04-02AC-5415-E89EB4156F88}"/>
              </a:ext>
            </a:extLst>
          </p:cNvPr>
          <p:cNvSpPr txBox="1"/>
          <p:nvPr/>
        </p:nvSpPr>
        <p:spPr>
          <a:xfrm>
            <a:off x="4512927" y="3269752"/>
            <a:ext cx="1031577" cy="830997"/>
          </a:xfrm>
          <a:prstGeom prst="rect">
            <a:avLst/>
          </a:prstGeom>
          <a:noFill/>
        </p:spPr>
        <p:txBody>
          <a:bodyPr wrap="square" rtlCol="0">
            <a:spAutoFit/>
          </a:bodyPr>
          <a:lstStyle/>
          <a:p>
            <a:pPr algn="ctr"/>
            <a:r>
              <a:rPr lang="en-US" sz="1200">
                <a:solidFill>
                  <a:schemeClr val="bg1"/>
                </a:solidFill>
                <a:effectLst/>
              </a:rPr>
              <a:t>Entry/exit of vehicles, drivers and operators</a:t>
            </a:r>
            <a:endParaRPr lang="en-US" sz="1200">
              <a:solidFill>
                <a:schemeClr val="bg1"/>
              </a:solidFill>
            </a:endParaRPr>
          </a:p>
        </p:txBody>
      </p:sp>
      <p:sp>
        <p:nvSpPr>
          <p:cNvPr id="89" name="TextBox 88">
            <a:extLst>
              <a:ext uri="{FF2B5EF4-FFF2-40B4-BE49-F238E27FC236}">
                <a16:creationId xmlns:a16="http://schemas.microsoft.com/office/drawing/2014/main" id="{B2AB73DE-B5DA-9878-9241-9155555DF90E}"/>
              </a:ext>
            </a:extLst>
          </p:cNvPr>
          <p:cNvSpPr txBox="1"/>
          <p:nvPr/>
        </p:nvSpPr>
        <p:spPr>
          <a:xfrm>
            <a:off x="5447223" y="3290602"/>
            <a:ext cx="1200275" cy="830997"/>
          </a:xfrm>
          <a:prstGeom prst="rect">
            <a:avLst/>
          </a:prstGeom>
          <a:noFill/>
        </p:spPr>
        <p:txBody>
          <a:bodyPr wrap="square" rtlCol="0">
            <a:spAutoFit/>
          </a:bodyPr>
          <a:lstStyle/>
          <a:p>
            <a:pPr algn="ctr"/>
            <a:r>
              <a:rPr lang="en-US" sz="1200">
                <a:solidFill>
                  <a:schemeClr val="bg1"/>
                </a:solidFill>
                <a:effectLst/>
              </a:rPr>
              <a:t>Recovery and rehabilitation of crash victims</a:t>
            </a:r>
            <a:endParaRPr lang="en-US" sz="1200">
              <a:solidFill>
                <a:schemeClr val="bg1"/>
              </a:solidFill>
            </a:endParaRPr>
          </a:p>
        </p:txBody>
      </p:sp>
      <p:sp>
        <p:nvSpPr>
          <p:cNvPr id="8" name="Freeform 34">
            <a:extLst>
              <a:ext uri="{FF2B5EF4-FFF2-40B4-BE49-F238E27FC236}">
                <a16:creationId xmlns:a16="http://schemas.microsoft.com/office/drawing/2014/main" id="{8BB65EA4-323A-E748-9081-ED29033C0407}"/>
              </a:ext>
            </a:extLst>
          </p:cNvPr>
          <p:cNvSpPr/>
          <p:nvPr/>
        </p:nvSpPr>
        <p:spPr>
          <a:xfrm flipV="1">
            <a:off x="2106976" y="4225230"/>
            <a:ext cx="5885780" cy="1394031"/>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noFill/>
          <a:ln w="76200">
            <a:solidFill>
              <a:srgbClr val="FDB71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w="3175">
                <a:solidFill>
                  <a:schemeClr val="tx1"/>
                </a:solidFill>
              </a:ln>
            </a:endParaRPr>
          </a:p>
        </p:txBody>
      </p:sp>
      <p:sp>
        <p:nvSpPr>
          <p:cNvPr id="12" name="Freeform 38">
            <a:extLst>
              <a:ext uri="{FF2B5EF4-FFF2-40B4-BE49-F238E27FC236}">
                <a16:creationId xmlns:a16="http://schemas.microsoft.com/office/drawing/2014/main" id="{D25C595E-9294-D31B-28D4-2178CEA3D232}"/>
              </a:ext>
            </a:extLst>
          </p:cNvPr>
          <p:cNvSpPr/>
          <p:nvPr/>
        </p:nvSpPr>
        <p:spPr>
          <a:xfrm>
            <a:off x="6602768" y="4210525"/>
            <a:ext cx="4776431" cy="1456485"/>
          </a:xfrm>
          <a:custGeom>
            <a:avLst/>
            <a:gdLst>
              <a:gd name="connsiteX0" fmla="*/ 0 w 5195460"/>
              <a:gd name="connsiteY0" fmla="*/ 0 h 1617733"/>
              <a:gd name="connsiteX1" fmla="*/ 5195460 w 5195460"/>
              <a:gd name="connsiteY1" fmla="*/ 0 h 1617733"/>
              <a:gd name="connsiteX2" fmla="*/ 5195460 w 5195460"/>
              <a:gd name="connsiteY2" fmla="*/ 1617733 h 1617733"/>
              <a:gd name="connsiteX3" fmla="*/ 1515668 w 5195460"/>
              <a:gd name="connsiteY3" fmla="*/ 1617733 h 1617733"/>
              <a:gd name="connsiteX4" fmla="*/ 1484171 w 5195460"/>
              <a:gd name="connsiteY4" fmla="*/ 1584115 h 1617733"/>
              <a:gd name="connsiteX5" fmla="*/ 1486207 w 5195460"/>
              <a:gd name="connsiteY5" fmla="*/ 1584115 h 1617733"/>
              <a:gd name="connsiteX6" fmla="*/ 594507 w 5195460"/>
              <a:gd name="connsiteY6" fmla="*/ 46698 h 1617733"/>
              <a:gd name="connsiteX7" fmla="*/ 43752 w 5195460"/>
              <a:gd name="connsiteY7" fmla="*/ 46698 h 1617733"/>
              <a:gd name="connsiteX8" fmla="*/ 0 w 5195460"/>
              <a:gd name="connsiteY8" fmla="*/ 0 h 161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5460" h="1617733">
                <a:moveTo>
                  <a:pt x="0" y="0"/>
                </a:moveTo>
                <a:lnTo>
                  <a:pt x="5195460" y="0"/>
                </a:lnTo>
                <a:lnTo>
                  <a:pt x="5195460" y="1617733"/>
                </a:lnTo>
                <a:lnTo>
                  <a:pt x="1515668" y="1617733"/>
                </a:lnTo>
                <a:lnTo>
                  <a:pt x="1484171" y="1584115"/>
                </a:lnTo>
                <a:lnTo>
                  <a:pt x="1486207" y="1584115"/>
                </a:lnTo>
                <a:lnTo>
                  <a:pt x="594507" y="46698"/>
                </a:lnTo>
                <a:lnTo>
                  <a:pt x="43752" y="46698"/>
                </a:lnTo>
                <a:lnTo>
                  <a:pt x="0" y="0"/>
                </a:lnTo>
                <a:close/>
              </a:path>
            </a:pathLst>
          </a:custGeom>
          <a:solidFill>
            <a:srgbClr val="FDB71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2" algn="ctr"/>
            <a:r>
              <a:rPr lang="en-US" b="1">
                <a:effectLst/>
                <a:latin typeface="Andes Bold" panose="02000000000000000000" pitchFamily="2" charset="0"/>
              </a:rPr>
              <a:t>Lead Agency Role</a:t>
            </a:r>
            <a:endParaRPr lang="en-US" b="1">
              <a:latin typeface="Andes Bold" panose="02000000000000000000" pitchFamily="2" charset="0"/>
            </a:endParaRPr>
          </a:p>
        </p:txBody>
      </p:sp>
      <p:grpSp>
        <p:nvGrpSpPr>
          <p:cNvPr id="2" name="Group 1">
            <a:extLst>
              <a:ext uri="{FF2B5EF4-FFF2-40B4-BE49-F238E27FC236}">
                <a16:creationId xmlns:a16="http://schemas.microsoft.com/office/drawing/2014/main" id="{5481225E-5E2C-990D-BB49-52CA9837BFA7}"/>
              </a:ext>
            </a:extLst>
          </p:cNvPr>
          <p:cNvGrpSpPr/>
          <p:nvPr/>
        </p:nvGrpSpPr>
        <p:grpSpPr>
          <a:xfrm>
            <a:off x="6896283" y="736628"/>
            <a:ext cx="4831613" cy="3369668"/>
            <a:chOff x="7743624" y="1310925"/>
            <a:chExt cx="4145876" cy="3369671"/>
          </a:xfrm>
        </p:grpSpPr>
        <p:sp>
          <p:nvSpPr>
            <p:cNvPr id="3" name="Triangle 46">
              <a:extLst>
                <a:ext uri="{FF2B5EF4-FFF2-40B4-BE49-F238E27FC236}">
                  <a16:creationId xmlns:a16="http://schemas.microsoft.com/office/drawing/2014/main" id="{95A0C165-1206-D702-BEB5-A279ED97C650}"/>
                </a:ext>
              </a:extLst>
            </p:cNvPr>
            <p:cNvSpPr/>
            <p:nvPr/>
          </p:nvSpPr>
          <p:spPr>
            <a:xfrm rot="3600000">
              <a:off x="7810821" y="1836791"/>
              <a:ext cx="545051" cy="469871"/>
            </a:xfrm>
            <a:prstGeom prst="triangle">
              <a:avLst/>
            </a:prstGeom>
            <a:solidFill>
              <a:srgbClr val="FEB7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144"/>
                </a:solidFill>
              </a:endParaRPr>
            </a:p>
          </p:txBody>
        </p:sp>
        <p:sp>
          <p:nvSpPr>
            <p:cNvPr id="4" name="Rectangle 3">
              <a:extLst>
                <a:ext uri="{FF2B5EF4-FFF2-40B4-BE49-F238E27FC236}">
                  <a16:creationId xmlns:a16="http://schemas.microsoft.com/office/drawing/2014/main" id="{116E6F9A-C701-95C8-2285-E43B164A1E6B}"/>
                </a:ext>
              </a:extLst>
            </p:cNvPr>
            <p:cNvSpPr/>
            <p:nvPr/>
          </p:nvSpPr>
          <p:spPr>
            <a:xfrm>
              <a:off x="7988495" y="1310925"/>
              <a:ext cx="3901005" cy="3369671"/>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R="0" lvl="0">
                <a:spcBef>
                  <a:spcPts val="0"/>
                </a:spcBef>
                <a:spcAft>
                  <a:spcPts val="0"/>
                </a:spcAft>
                <a:buSzPts val="1200"/>
              </a:pPr>
              <a:endParaRPr lang="en-NZ" sz="1350" i="1">
                <a:solidFill>
                  <a:srgbClr val="002144"/>
                </a:solidFill>
                <a:effectLst/>
                <a:ea typeface="Times New Roman" panose="02020603050405020304" pitchFamily="18" charset="0"/>
                <a:cs typeface="Calibri" panose="020F0502020204030204" pitchFamily="34" charset="0"/>
              </a:endParaRPr>
            </a:p>
            <a:p>
              <a:pPr marR="0" lvl="0">
                <a:spcBef>
                  <a:spcPts val="0"/>
                </a:spcBef>
                <a:spcAft>
                  <a:spcPts val="0"/>
                </a:spcAft>
                <a:buSzPts val="1200"/>
              </a:pPr>
              <a:endParaRPr lang="en-NZ" sz="1350" i="1">
                <a:solidFill>
                  <a:srgbClr val="002144"/>
                </a:solidFill>
                <a:ea typeface="Times New Roman" panose="02020603050405020304" pitchFamily="18" charset="0"/>
                <a:cs typeface="Calibri" panose="020F0502020204030204" pitchFamily="34" charset="0"/>
              </a:endParaRPr>
            </a:p>
            <a:p>
              <a:pPr marR="0" lvl="0">
                <a:spcBef>
                  <a:spcPts val="0"/>
                </a:spcBef>
                <a:spcAft>
                  <a:spcPts val="0"/>
                </a:spcAft>
                <a:buSzPts val="1200"/>
              </a:pPr>
              <a:endParaRPr lang="en-NZ" sz="1350" i="1">
                <a:solidFill>
                  <a:srgbClr val="002144"/>
                </a:solidFill>
                <a:effectLst/>
                <a:ea typeface="Times New Roman" panose="02020603050405020304" pitchFamily="18" charset="0"/>
                <a:cs typeface="Calibri" panose="020F0502020204030204" pitchFamily="34"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Developing capacity for multi-disciplinary research and knowledge transfer?</a:t>
              </a:r>
              <a:endParaRPr lang="en-US" sz="135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144"/>
                  </a:solidFill>
                  <a:effectLst/>
                  <a:ea typeface="Times New Roman" panose="02020603050405020304" pitchFamily="18" charset="0"/>
                  <a:cs typeface="Calibri" panose="020F0502020204030204" pitchFamily="34" charset="0"/>
                </a:rPr>
                <a:t> </a:t>
              </a:r>
              <a:endParaRPr lang="en-US" sz="135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Publishing a national road safety research strategy and securing sustainable funding sources?</a:t>
              </a:r>
              <a:endParaRPr lang="en-US" sz="135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144"/>
                  </a:solidFill>
                  <a:effectLst/>
                  <a:ea typeface="Times New Roman" panose="02020603050405020304" pitchFamily="18" charset="0"/>
                  <a:cs typeface="Calibri" panose="020F0502020204030204" pitchFamily="34" charset="0"/>
                </a:rPr>
                <a:t> </a:t>
              </a:r>
              <a:endParaRPr lang="en-US" sz="135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Disseminating research and development findings?</a:t>
              </a:r>
              <a:endParaRPr lang="en-US" sz="1350" i="1">
                <a:solidFill>
                  <a:srgbClr val="002144"/>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i="1">
                  <a:solidFill>
                    <a:srgbClr val="002144"/>
                  </a:solidFill>
                  <a:effectLst/>
                  <a:ea typeface="Times New Roman" panose="02020603050405020304" pitchFamily="18" charset="0"/>
                  <a:cs typeface="Calibri" panose="020F0502020204030204" pitchFamily="34" charset="0"/>
                </a:rPr>
                <a:t> </a:t>
              </a:r>
              <a:endParaRPr lang="en-US" sz="1350" i="1">
                <a:solidFill>
                  <a:srgbClr val="002144"/>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002144"/>
                  </a:solidFill>
                  <a:effectLst/>
                  <a:ea typeface="Times New Roman" panose="02020603050405020304" pitchFamily="18" charset="0"/>
                  <a:cs typeface="Calibri" panose="020F0502020204030204" pitchFamily="34" charset="0"/>
                </a:rPr>
                <a:t>Designing and implementing pilot research projects?</a:t>
              </a:r>
            </a:p>
            <a:p>
              <a:pPr marR="0" lvl="0">
                <a:spcBef>
                  <a:spcPts val="0"/>
                </a:spcBef>
                <a:spcAft>
                  <a:spcPts val="0"/>
                </a:spcAft>
                <a:buSzPts val="1200"/>
              </a:pPr>
              <a:endParaRPr lang="en-NZ" sz="1350" i="1">
                <a:solidFill>
                  <a:srgbClr val="002144"/>
                </a:solidFill>
                <a:ea typeface="Times New Roman" panose="02020603050405020304" pitchFamily="18" charset="0"/>
                <a:cs typeface="Calibri" panose="020F0502020204030204" pitchFamily="34" charset="0"/>
              </a:endParaRPr>
            </a:p>
            <a:p>
              <a:pPr marL="342900" indent="-342900">
                <a:buSzPts val="1200"/>
                <a:buFont typeface="Symbol" pitchFamily="2" charset="2"/>
                <a:buChar char=""/>
              </a:pPr>
              <a:r>
                <a:rPr lang="en-AU" sz="1350" i="1">
                  <a:solidFill>
                    <a:srgbClr val="002144"/>
                  </a:solidFill>
                  <a:ea typeface="Times New Roman" panose="02020603050405020304" pitchFamily="18" charset="0"/>
                  <a:cs typeface="Times New Roman" panose="02020603050405020304" pitchFamily="18" charset="0"/>
                </a:rPr>
                <a:t>Related s</a:t>
              </a:r>
              <a:r>
                <a:rPr lang="en-AU" sz="1350" i="1">
                  <a:solidFill>
                    <a:srgbClr val="002144"/>
                  </a:solidFill>
                  <a:effectLst/>
                  <a:ea typeface="Times New Roman" panose="02020603050405020304" pitchFamily="18" charset="0"/>
                  <a:cs typeface="Times New Roman" panose="02020603050405020304" pitchFamily="18" charset="0"/>
                </a:rPr>
                <a:t>taff numbers and skillsets?</a:t>
              </a:r>
              <a:endParaRPr lang="en-US" sz="1350" i="1">
                <a:solidFill>
                  <a:srgbClr val="002144"/>
                </a:solidFill>
                <a:effectLst/>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18E32A8-E6B8-1DFB-7F19-94510C6B8BA5}"/>
                </a:ext>
              </a:extLst>
            </p:cNvPr>
            <p:cNvSpPr/>
            <p:nvPr/>
          </p:nvSpPr>
          <p:spPr>
            <a:xfrm>
              <a:off x="7743624" y="1432875"/>
              <a:ext cx="3975134" cy="524505"/>
            </a:xfrm>
            <a:prstGeom prst="rect">
              <a:avLst/>
            </a:prstGeom>
            <a:solidFill>
              <a:srgbClr val="FEB7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effectLst/>
                </a:rPr>
                <a:t>R&amp;D and knowledge transfer</a:t>
              </a:r>
              <a:endParaRPr lang="en-US" sz="1600" b="1">
                <a:solidFill>
                  <a:schemeClr val="bg1"/>
                </a:solidFill>
              </a:endParaRPr>
            </a:p>
          </p:txBody>
        </p:sp>
      </p:grpSp>
    </p:spTree>
    <p:extLst>
      <p:ext uri="{BB962C8B-B14F-4D97-AF65-F5344CB8AC3E}">
        <p14:creationId xmlns:p14="http://schemas.microsoft.com/office/powerpoint/2010/main" val="419115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512745" y="1106042"/>
            <a:ext cx="3872896" cy="2862322"/>
          </a:xfrm>
          <a:prstGeom prst="rect">
            <a:avLst/>
          </a:prstGeom>
          <a:solidFill>
            <a:schemeClr val="bg1">
              <a:lumMod val="85000"/>
            </a:schemeClr>
          </a:solidFill>
        </p:spPr>
        <p:txBody>
          <a:bodyPr wrap="square" rtlCol="0">
            <a:spAutoFit/>
          </a:bodyPr>
          <a:lstStyle/>
          <a:p>
            <a:r>
              <a:rPr lang="en-US" sz="3600" b="1"/>
              <a:t>Step 5: </a:t>
            </a:r>
            <a:r>
              <a:rPr lang="en-US" sz="3600"/>
              <a:t>What are the management system strengthening priorities? </a:t>
            </a:r>
          </a:p>
        </p:txBody>
      </p:sp>
      <p:pic>
        <p:nvPicPr>
          <p:cNvPr id="3" name="Picture 2">
            <a:extLst>
              <a:ext uri="{FF2B5EF4-FFF2-40B4-BE49-F238E27FC236}">
                <a16:creationId xmlns:a16="http://schemas.microsoft.com/office/drawing/2014/main" id="{8986675B-F64D-2371-1725-3825B0AEF75C}"/>
              </a:ext>
            </a:extLst>
          </p:cNvPr>
          <p:cNvPicPr>
            <a:picLocks noChangeAspect="1"/>
          </p:cNvPicPr>
          <p:nvPr/>
        </p:nvPicPr>
        <p:blipFill rotWithShape="1">
          <a:blip r:embed="rId3"/>
          <a:srcRect l="9414"/>
          <a:stretch/>
        </p:blipFill>
        <p:spPr>
          <a:xfrm>
            <a:off x="5123543" y="87086"/>
            <a:ext cx="7029752" cy="5820228"/>
          </a:xfrm>
          <a:prstGeom prst="rect">
            <a:avLst/>
          </a:prstGeom>
        </p:spPr>
      </p:pic>
    </p:spTree>
    <p:extLst>
      <p:ext uri="{BB962C8B-B14F-4D97-AF65-F5344CB8AC3E}">
        <p14:creationId xmlns:p14="http://schemas.microsoft.com/office/powerpoint/2010/main" val="3077550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EF56D9B-EABA-B5BA-D5B1-470C55608288}"/>
              </a:ext>
            </a:extLst>
          </p:cNvPr>
          <p:cNvGrpSpPr/>
          <p:nvPr/>
        </p:nvGrpSpPr>
        <p:grpSpPr>
          <a:xfrm>
            <a:off x="114115" y="703575"/>
            <a:ext cx="7952379" cy="5075684"/>
            <a:chOff x="672289" y="1586713"/>
            <a:chExt cx="6854611" cy="4456005"/>
          </a:xfrm>
        </p:grpSpPr>
        <p:sp>
          <p:nvSpPr>
            <p:cNvPr id="7" name="Freeform 2">
              <a:extLst>
                <a:ext uri="{FF2B5EF4-FFF2-40B4-BE49-F238E27FC236}">
                  <a16:creationId xmlns:a16="http://schemas.microsoft.com/office/drawing/2014/main" id="{FE2E21E6-A7F8-C1FC-285D-4762AD862DE4}"/>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8" name="Freeform 3">
              <a:extLst>
                <a:ext uri="{FF2B5EF4-FFF2-40B4-BE49-F238E27FC236}">
                  <a16:creationId xmlns:a16="http://schemas.microsoft.com/office/drawing/2014/main" id="{4CC16794-B1DE-C566-0250-98E344564442}"/>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9" name="Freeform 4">
              <a:extLst>
                <a:ext uri="{FF2B5EF4-FFF2-40B4-BE49-F238E27FC236}">
                  <a16:creationId xmlns:a16="http://schemas.microsoft.com/office/drawing/2014/main" id="{769F262A-658E-EBDF-4328-D4F15B718711}"/>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11" name="Straight Connector 10">
              <a:extLst>
                <a:ext uri="{FF2B5EF4-FFF2-40B4-BE49-F238E27FC236}">
                  <a16:creationId xmlns:a16="http://schemas.microsoft.com/office/drawing/2014/main" id="{60F39EC8-765C-AEF0-24BB-748358874490}"/>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1F4061C-8C45-80EA-6CC1-106E54B9883E}"/>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C74B149-150F-C08C-8BFB-D86833EE1959}"/>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FF00C7-BA3A-0467-545E-25C3391B7404}"/>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15" name="Freeform 10">
              <a:extLst>
                <a:ext uri="{FF2B5EF4-FFF2-40B4-BE49-F238E27FC236}">
                  <a16:creationId xmlns:a16="http://schemas.microsoft.com/office/drawing/2014/main" id="{842E3AC0-0962-DA53-8EB1-36E524085AEF}"/>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16" name="Freeform 11">
              <a:extLst>
                <a:ext uri="{FF2B5EF4-FFF2-40B4-BE49-F238E27FC236}">
                  <a16:creationId xmlns:a16="http://schemas.microsoft.com/office/drawing/2014/main" id="{00879B80-38FB-03D2-42DA-6941A2CDC129}"/>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2">
              <a:extLst>
                <a:ext uri="{FF2B5EF4-FFF2-40B4-BE49-F238E27FC236}">
                  <a16:creationId xmlns:a16="http://schemas.microsoft.com/office/drawing/2014/main" id="{5811BC04-C453-15B4-A7A3-BDC46C52A9F5}"/>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3">
              <a:extLst>
                <a:ext uri="{FF2B5EF4-FFF2-40B4-BE49-F238E27FC236}">
                  <a16:creationId xmlns:a16="http://schemas.microsoft.com/office/drawing/2014/main" id="{4D1B0FD0-995E-F147-ABA0-AD8289CD8759}"/>
                </a:ext>
              </a:extLst>
            </p:cNvPr>
            <p:cNvSpPr/>
            <p:nvPr/>
          </p:nvSpPr>
          <p:spPr>
            <a:xfrm flipV="1">
              <a:off x="2403201" y="4700308"/>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9" name="Straight Connector 18">
              <a:extLst>
                <a:ext uri="{FF2B5EF4-FFF2-40B4-BE49-F238E27FC236}">
                  <a16:creationId xmlns:a16="http://schemas.microsoft.com/office/drawing/2014/main" id="{AD0E3B81-2F2F-CDD1-76AB-E18EB71081F3}"/>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2B8B65A-AE41-C77D-92BF-E797E34F68E6}"/>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CD5360F-A56C-6644-A8DF-4C12AF5ECCA6}"/>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1450BF9-6A16-7C6F-573F-ED8E18BA92D2}"/>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4D81106-5DA0-06B4-7CC1-492CD1282ACB}"/>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8104E85-C106-43A6-0530-EAFB1950C0E9}"/>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BD84E68-F8E0-3D50-003E-4F28187476D7}"/>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5A27748-49D2-E17C-7767-0282C97AEF32}"/>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08B4BB3-8B78-BD8B-2187-4F791E289C3A}"/>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3F5A318-3B6A-BC92-8EE7-A7D07E2D9100}"/>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F599DF2-BCFD-F215-36BE-A0AE61F848EC}"/>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698EF07-7D9F-AF3D-A13C-CF1D3CF686EE}"/>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C55B1C86-8528-4093-9574-98033BDCA199}"/>
              </a:ext>
            </a:extLst>
          </p:cNvPr>
          <p:cNvSpPr txBox="1"/>
          <p:nvPr/>
        </p:nvSpPr>
        <p:spPr>
          <a:xfrm>
            <a:off x="33518" y="98731"/>
            <a:ext cx="12044366" cy="954107"/>
          </a:xfrm>
          <a:prstGeom prst="rect">
            <a:avLst/>
          </a:prstGeom>
          <a:noFill/>
        </p:spPr>
        <p:txBody>
          <a:bodyPr wrap="square" lIns="91440" tIns="45720" rIns="91440" bIns="45720" rtlCol="0" anchor="t">
            <a:spAutoFit/>
          </a:bodyPr>
          <a:lstStyle/>
          <a:p>
            <a:r>
              <a:rPr lang="en-US" sz="2800" b="1"/>
              <a:t>Step 5: What are the priority actions to strengthen the road safety management system? </a:t>
            </a:r>
          </a:p>
        </p:txBody>
      </p:sp>
      <p:sp>
        <p:nvSpPr>
          <p:cNvPr id="31" name="TextBox 30">
            <a:extLst>
              <a:ext uri="{FF2B5EF4-FFF2-40B4-BE49-F238E27FC236}">
                <a16:creationId xmlns:a16="http://schemas.microsoft.com/office/drawing/2014/main" id="{9938BB8F-8AB6-7484-E1CB-520421E480E5}"/>
              </a:ext>
            </a:extLst>
          </p:cNvPr>
          <p:cNvSpPr txBox="1"/>
          <p:nvPr/>
        </p:nvSpPr>
        <p:spPr>
          <a:xfrm>
            <a:off x="4711484" y="976221"/>
            <a:ext cx="725837" cy="430887"/>
          </a:xfrm>
          <a:prstGeom prst="rect">
            <a:avLst/>
          </a:prstGeom>
          <a:noFill/>
        </p:spPr>
        <p:txBody>
          <a:bodyPr wrap="square" rtlCol="0">
            <a:spAutoFit/>
          </a:bodyPr>
          <a:lstStyle/>
          <a:p>
            <a:pPr algn="ctr"/>
            <a:r>
              <a:rPr lang="en-US" sz="1100" b="1">
                <a:solidFill>
                  <a:schemeClr val="bg1"/>
                </a:solidFill>
                <a:effectLst/>
              </a:rPr>
              <a:t>Social Cost</a:t>
            </a:r>
            <a:endParaRPr lang="en-US" sz="1100" b="1">
              <a:solidFill>
                <a:schemeClr val="bg1"/>
              </a:solidFill>
            </a:endParaRPr>
          </a:p>
        </p:txBody>
      </p:sp>
      <p:sp>
        <p:nvSpPr>
          <p:cNvPr id="32" name="TextBox 31">
            <a:extLst>
              <a:ext uri="{FF2B5EF4-FFF2-40B4-BE49-F238E27FC236}">
                <a16:creationId xmlns:a16="http://schemas.microsoft.com/office/drawing/2014/main" id="{C4196FCB-2D5B-4D6D-E7CC-1A633C43A815}"/>
              </a:ext>
            </a:extLst>
          </p:cNvPr>
          <p:cNvSpPr txBox="1"/>
          <p:nvPr/>
        </p:nvSpPr>
        <p:spPr>
          <a:xfrm>
            <a:off x="4490033" y="1532573"/>
            <a:ext cx="1169544"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Final Outcomes</a:t>
            </a:r>
          </a:p>
        </p:txBody>
      </p:sp>
      <p:sp>
        <p:nvSpPr>
          <p:cNvPr id="33" name="TextBox 32">
            <a:extLst>
              <a:ext uri="{FF2B5EF4-FFF2-40B4-BE49-F238E27FC236}">
                <a16:creationId xmlns:a16="http://schemas.microsoft.com/office/drawing/2014/main" id="{51274F2C-5BF9-D41B-F0A9-74EFE94641AB}"/>
              </a:ext>
            </a:extLst>
          </p:cNvPr>
          <p:cNvSpPr txBox="1"/>
          <p:nvPr/>
        </p:nvSpPr>
        <p:spPr>
          <a:xfrm>
            <a:off x="4445156" y="1960526"/>
            <a:ext cx="1334323"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Intermediate Outcomes</a:t>
            </a:r>
          </a:p>
        </p:txBody>
      </p:sp>
      <p:sp>
        <p:nvSpPr>
          <p:cNvPr id="34" name="TextBox 33">
            <a:extLst>
              <a:ext uri="{FF2B5EF4-FFF2-40B4-BE49-F238E27FC236}">
                <a16:creationId xmlns:a16="http://schemas.microsoft.com/office/drawing/2014/main" id="{F4AC1C5F-94D8-0412-DF1C-9DE62C4CC170}"/>
              </a:ext>
            </a:extLst>
          </p:cNvPr>
          <p:cNvSpPr txBox="1"/>
          <p:nvPr/>
        </p:nvSpPr>
        <p:spPr>
          <a:xfrm>
            <a:off x="4418005" y="2401738"/>
            <a:ext cx="1334323" cy="261610"/>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Outputs</a:t>
            </a:r>
          </a:p>
        </p:txBody>
      </p:sp>
      <p:sp>
        <p:nvSpPr>
          <p:cNvPr id="35" name="TextBox 34">
            <a:extLst>
              <a:ext uri="{FF2B5EF4-FFF2-40B4-BE49-F238E27FC236}">
                <a16:creationId xmlns:a16="http://schemas.microsoft.com/office/drawing/2014/main" id="{DC76AF25-42B5-E50A-DE5E-E808A6232D8E}"/>
              </a:ext>
            </a:extLst>
          </p:cNvPr>
          <p:cNvSpPr txBox="1"/>
          <p:nvPr/>
        </p:nvSpPr>
        <p:spPr>
          <a:xfrm>
            <a:off x="4374496" y="2663260"/>
            <a:ext cx="1377832" cy="307777"/>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36" name="TextBox 35">
            <a:extLst>
              <a:ext uri="{FF2B5EF4-FFF2-40B4-BE49-F238E27FC236}">
                <a16:creationId xmlns:a16="http://schemas.microsoft.com/office/drawing/2014/main" id="{16FF0831-20C6-9FAF-BF2D-7C9B730A18D3}"/>
              </a:ext>
            </a:extLst>
          </p:cNvPr>
          <p:cNvSpPr txBox="1"/>
          <p:nvPr/>
        </p:nvSpPr>
        <p:spPr>
          <a:xfrm>
            <a:off x="3565688" y="3218796"/>
            <a:ext cx="1051050"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Planning, design, operation, </a:t>
            </a:r>
          </a:p>
          <a:p>
            <a:r>
              <a:rPr lang="en-US"/>
              <a:t>and use</a:t>
            </a:r>
          </a:p>
        </p:txBody>
      </p:sp>
      <p:sp>
        <p:nvSpPr>
          <p:cNvPr id="37" name="TextBox 36">
            <a:extLst>
              <a:ext uri="{FF2B5EF4-FFF2-40B4-BE49-F238E27FC236}">
                <a16:creationId xmlns:a16="http://schemas.microsoft.com/office/drawing/2014/main" id="{EEB2E048-BA7D-5CCA-858B-20ED4F7F2F65}"/>
              </a:ext>
            </a:extLst>
          </p:cNvPr>
          <p:cNvSpPr txBox="1"/>
          <p:nvPr/>
        </p:nvSpPr>
        <p:spPr>
          <a:xfrm>
            <a:off x="4548877" y="3227975"/>
            <a:ext cx="1051050"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Entry/exit of vehicles, drivers and operators</a:t>
            </a:r>
          </a:p>
        </p:txBody>
      </p:sp>
      <p:sp>
        <p:nvSpPr>
          <p:cNvPr id="38" name="TextBox 37">
            <a:extLst>
              <a:ext uri="{FF2B5EF4-FFF2-40B4-BE49-F238E27FC236}">
                <a16:creationId xmlns:a16="http://schemas.microsoft.com/office/drawing/2014/main" id="{F912BE80-C12C-91BE-224E-4A9F20783C10}"/>
              </a:ext>
            </a:extLst>
          </p:cNvPr>
          <p:cNvSpPr txBox="1"/>
          <p:nvPr/>
        </p:nvSpPr>
        <p:spPr>
          <a:xfrm>
            <a:off x="5507695" y="3242562"/>
            <a:ext cx="1222933"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Recovery and rehabilitation of crash victims</a:t>
            </a:r>
          </a:p>
        </p:txBody>
      </p:sp>
      <p:sp>
        <p:nvSpPr>
          <p:cNvPr id="39" name="TextBox 38">
            <a:extLst>
              <a:ext uri="{FF2B5EF4-FFF2-40B4-BE49-F238E27FC236}">
                <a16:creationId xmlns:a16="http://schemas.microsoft.com/office/drawing/2014/main" id="{C5929E49-51E2-91F7-8020-A8337A5B1A1B}"/>
              </a:ext>
            </a:extLst>
          </p:cNvPr>
          <p:cNvSpPr txBox="1"/>
          <p:nvPr/>
        </p:nvSpPr>
        <p:spPr>
          <a:xfrm>
            <a:off x="4174975" y="4220671"/>
            <a:ext cx="1889481" cy="307777"/>
          </a:xfrm>
          <a:prstGeom prst="rect">
            <a:avLst/>
          </a:prstGeom>
          <a:noFill/>
        </p:spPr>
        <p:txBody>
          <a:bodyPr wrap="square" rtlCol="0">
            <a:spAutoFit/>
          </a:bodyPr>
          <a:lstStyle>
            <a:defPPr>
              <a:defRPr lang="en-US"/>
            </a:defPPr>
            <a:lvl1pPr algn="ctr">
              <a:defRPr sz="1400" b="1">
                <a:solidFill>
                  <a:schemeClr val="bg1"/>
                </a:solidFill>
                <a:effectLst/>
              </a:defRPr>
            </a:lvl1pPr>
          </a:lstStyle>
          <a:p>
            <a:r>
              <a:rPr lang="en-US"/>
              <a:t>Results Focus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cxnSp>
        <p:nvCxnSpPr>
          <p:cNvPr id="10" name="Straight Connector 9">
            <a:extLst>
              <a:ext uri="{FF2B5EF4-FFF2-40B4-BE49-F238E27FC236}">
                <a16:creationId xmlns:a16="http://schemas.microsoft.com/office/drawing/2014/main" id="{9DEBEB55-E909-DE9A-427A-44E8E4FE8C86}"/>
              </a:ext>
            </a:extLst>
          </p:cNvPr>
          <p:cNvCxnSpPr>
            <a:cxnSpLocks/>
          </p:cNvCxnSpPr>
          <p:nvPr/>
        </p:nvCxnSpPr>
        <p:spPr>
          <a:xfrm flipH="1">
            <a:off x="6250333" y="2691593"/>
            <a:ext cx="5562798"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AC225E0-1E36-EF40-B7DC-B400AD561A77}"/>
              </a:ext>
            </a:extLst>
          </p:cNvPr>
          <p:cNvCxnSpPr>
            <a:cxnSpLocks/>
          </p:cNvCxnSpPr>
          <p:nvPr/>
        </p:nvCxnSpPr>
        <p:spPr>
          <a:xfrm flipH="1">
            <a:off x="7167170" y="4242469"/>
            <a:ext cx="4645961"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1D9D4024-DD80-A1C2-8DFF-F8F53EF0525D}"/>
              </a:ext>
            </a:extLst>
          </p:cNvPr>
          <p:cNvSpPr txBox="1"/>
          <p:nvPr/>
        </p:nvSpPr>
        <p:spPr>
          <a:xfrm>
            <a:off x="7856422" y="1298806"/>
            <a:ext cx="3970146" cy="1323439"/>
          </a:xfrm>
          <a:prstGeom prst="rect">
            <a:avLst/>
          </a:prstGeom>
          <a:noFill/>
        </p:spPr>
        <p:txBody>
          <a:bodyPr wrap="square">
            <a:spAutoFit/>
          </a:bodyPr>
          <a:lstStyle/>
          <a:p>
            <a:pPr marL="285750" indent="-285750">
              <a:buFont typeface="Wingdings" pitchFamily="2" charset="2"/>
              <a:buChar char="Ø"/>
            </a:pPr>
            <a:r>
              <a:rPr lang="en-US" sz="1600">
                <a:solidFill>
                  <a:srgbClr val="179AF3"/>
                </a:solidFill>
                <a:effectLst/>
              </a:rPr>
              <a:t>Sharpen focus on results?</a:t>
            </a:r>
          </a:p>
          <a:p>
            <a:pPr marL="285750" indent="-285750">
              <a:buFont typeface="Wingdings" pitchFamily="2" charset="2"/>
              <a:buChar char="Ø"/>
            </a:pPr>
            <a:r>
              <a:rPr lang="en-US" sz="1600">
                <a:solidFill>
                  <a:srgbClr val="179AF3"/>
                </a:solidFill>
              </a:rPr>
              <a:t>Revise targets and performance measures?</a:t>
            </a:r>
          </a:p>
          <a:p>
            <a:pPr marL="285750" indent="-285750">
              <a:buFont typeface="Wingdings" pitchFamily="2" charset="2"/>
              <a:buChar char="Ø"/>
            </a:pPr>
            <a:r>
              <a:rPr lang="en-US" sz="1600">
                <a:solidFill>
                  <a:srgbClr val="179AF3"/>
                </a:solidFill>
              </a:rPr>
              <a:t>Set performance targets for high-risk corridors and urban areas?</a:t>
            </a:r>
          </a:p>
        </p:txBody>
      </p:sp>
      <p:sp>
        <p:nvSpPr>
          <p:cNvPr id="49" name="TextBox 48">
            <a:extLst>
              <a:ext uri="{FF2B5EF4-FFF2-40B4-BE49-F238E27FC236}">
                <a16:creationId xmlns:a16="http://schemas.microsoft.com/office/drawing/2014/main" id="{D2CE6A25-9E20-D28F-79E5-421C98084EE7}"/>
              </a:ext>
            </a:extLst>
          </p:cNvPr>
          <p:cNvSpPr txBox="1"/>
          <p:nvPr/>
        </p:nvSpPr>
        <p:spPr>
          <a:xfrm>
            <a:off x="7856422" y="2868213"/>
            <a:ext cx="3970146" cy="1323439"/>
          </a:xfrm>
          <a:prstGeom prst="rect">
            <a:avLst/>
          </a:prstGeom>
          <a:noFill/>
        </p:spPr>
        <p:txBody>
          <a:bodyPr wrap="square">
            <a:spAutoFit/>
          </a:bodyPr>
          <a:lstStyle/>
          <a:p>
            <a:pPr marL="285750" indent="-285750">
              <a:buFont typeface="Wingdings" pitchFamily="2" charset="2"/>
              <a:buChar char="Ø"/>
            </a:pPr>
            <a:r>
              <a:rPr lang="en-US" sz="1600">
                <a:solidFill>
                  <a:srgbClr val="0171BC"/>
                </a:solidFill>
              </a:rPr>
              <a:t>Improve efficiency and effectiveness of existing interventions?</a:t>
            </a:r>
          </a:p>
          <a:p>
            <a:pPr marL="285750" indent="-285750">
              <a:buFont typeface="Wingdings" pitchFamily="2" charset="2"/>
              <a:buChar char="Ø"/>
            </a:pPr>
            <a:r>
              <a:rPr lang="en-US" sz="1600">
                <a:solidFill>
                  <a:srgbClr val="0171BC"/>
                </a:solidFill>
              </a:rPr>
              <a:t>Increase scale or ‘dose’ of existing interventions?</a:t>
            </a:r>
          </a:p>
          <a:p>
            <a:pPr marL="285750" indent="-285750">
              <a:buFont typeface="Wingdings" pitchFamily="2" charset="2"/>
              <a:buChar char="Ø"/>
            </a:pPr>
            <a:r>
              <a:rPr lang="en-US" sz="1600">
                <a:solidFill>
                  <a:srgbClr val="0171BC"/>
                </a:solidFill>
              </a:rPr>
              <a:t>Introduce new interventions?</a:t>
            </a:r>
          </a:p>
        </p:txBody>
      </p:sp>
      <p:sp>
        <p:nvSpPr>
          <p:cNvPr id="50" name="TextBox 49">
            <a:extLst>
              <a:ext uri="{FF2B5EF4-FFF2-40B4-BE49-F238E27FC236}">
                <a16:creationId xmlns:a16="http://schemas.microsoft.com/office/drawing/2014/main" id="{5A320EE9-66E1-19E8-A5BF-4B2F31124F2D}"/>
              </a:ext>
            </a:extLst>
          </p:cNvPr>
          <p:cNvSpPr txBox="1"/>
          <p:nvPr/>
        </p:nvSpPr>
        <p:spPr>
          <a:xfrm>
            <a:off x="7856422" y="4354900"/>
            <a:ext cx="3929798" cy="1323439"/>
          </a:xfrm>
          <a:prstGeom prst="rect">
            <a:avLst/>
          </a:prstGeom>
          <a:noFill/>
        </p:spPr>
        <p:txBody>
          <a:bodyPr wrap="square">
            <a:spAutoFit/>
          </a:bodyPr>
          <a:lstStyle/>
          <a:p>
            <a:pPr marL="285750" indent="-285750">
              <a:buFont typeface="Wingdings" pitchFamily="2" charset="2"/>
              <a:buChar char="Ø"/>
            </a:pPr>
            <a:r>
              <a:rPr lang="en-US" sz="1600">
                <a:solidFill>
                  <a:srgbClr val="002144"/>
                </a:solidFill>
                <a:effectLst/>
              </a:rPr>
              <a:t>Strengthen existing lead agency functions?</a:t>
            </a:r>
          </a:p>
          <a:p>
            <a:pPr marL="285750" indent="-285750">
              <a:buFont typeface="Wingdings" pitchFamily="2" charset="2"/>
              <a:buChar char="Ø"/>
            </a:pPr>
            <a:r>
              <a:rPr lang="en-US" sz="1600">
                <a:solidFill>
                  <a:srgbClr val="002144"/>
                </a:solidFill>
              </a:rPr>
              <a:t>Implement specific lead agency functions?</a:t>
            </a:r>
          </a:p>
          <a:p>
            <a:pPr marL="285750" indent="-285750">
              <a:buFont typeface="Wingdings" pitchFamily="2" charset="2"/>
              <a:buChar char="Ø"/>
            </a:pPr>
            <a:r>
              <a:rPr lang="en-US" sz="1600">
                <a:solidFill>
                  <a:srgbClr val="002144"/>
                </a:solidFill>
              </a:rPr>
              <a:t>Create new lead agency?</a:t>
            </a:r>
          </a:p>
        </p:txBody>
      </p:sp>
    </p:spTree>
    <p:extLst>
      <p:ext uri="{BB962C8B-B14F-4D97-AF65-F5344CB8AC3E}">
        <p14:creationId xmlns:p14="http://schemas.microsoft.com/office/powerpoint/2010/main" val="4103787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34D1FD-BE9D-8FE2-BB79-A57740633046}"/>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aturation sat="104000"/>
                    </a14:imgEffect>
                  </a14:imgLayer>
                </a14:imgProps>
              </a:ext>
            </a:extLst>
          </a:blip>
          <a:srcRect t="36006" r="26667"/>
          <a:stretch/>
        </p:blipFill>
        <p:spPr>
          <a:xfrm>
            <a:off x="3251200" y="43778"/>
            <a:ext cx="8940800" cy="5851658"/>
          </a:xfrm>
          <a:prstGeom prst="rect">
            <a:avLst/>
          </a:prstGeom>
        </p:spPr>
      </p:pic>
      <p:sp>
        <p:nvSpPr>
          <p:cNvPr id="5" name="TextBox 4">
            <a:extLst>
              <a:ext uri="{FF2B5EF4-FFF2-40B4-BE49-F238E27FC236}">
                <a16:creationId xmlns:a16="http://schemas.microsoft.com/office/drawing/2014/main" id="{C55B1C86-8528-4093-9574-98033BDCA199}"/>
              </a:ext>
            </a:extLst>
          </p:cNvPr>
          <p:cNvSpPr txBox="1"/>
          <p:nvPr/>
        </p:nvSpPr>
        <p:spPr>
          <a:xfrm>
            <a:off x="791028" y="3429000"/>
            <a:ext cx="9035143" cy="1446550"/>
          </a:xfrm>
          <a:prstGeom prst="rect">
            <a:avLst/>
          </a:prstGeom>
          <a:solidFill>
            <a:schemeClr val="bg1">
              <a:lumMod val="85000"/>
            </a:schemeClr>
          </a:solidFill>
        </p:spPr>
        <p:txBody>
          <a:bodyPr wrap="square" rtlCol="0">
            <a:spAutoFit/>
          </a:bodyPr>
          <a:lstStyle/>
          <a:p>
            <a:endParaRPr lang="en-US" sz="4400" b="1">
              <a:latin typeface="Arial Black" panose="020B0A04020102020204" pitchFamily="34" charset="0"/>
            </a:endParaRPr>
          </a:p>
          <a:p>
            <a:r>
              <a:rPr lang="en-US" sz="4400" b="1">
                <a:latin typeface="Arial Black" panose="020B0A04020102020204" pitchFamily="34" charset="0"/>
              </a:rPr>
              <a:t>Finalizing Review Findings</a:t>
            </a:r>
          </a:p>
        </p:txBody>
      </p:sp>
      <p:pic>
        <p:nvPicPr>
          <p:cNvPr id="2" name="Picture 1">
            <a:extLst>
              <a:ext uri="{FF2B5EF4-FFF2-40B4-BE49-F238E27FC236}">
                <a16:creationId xmlns:a16="http://schemas.microsoft.com/office/drawing/2014/main" id="{D59FBDCA-F72D-FD59-44CF-252062ADF9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346" y="3920611"/>
            <a:ext cx="626682" cy="906845"/>
          </a:xfrm>
          <a:prstGeom prst="rect">
            <a:avLst/>
          </a:prstGeom>
        </p:spPr>
      </p:pic>
    </p:spTree>
    <p:extLst>
      <p:ext uri="{BB962C8B-B14F-4D97-AF65-F5344CB8AC3E}">
        <p14:creationId xmlns:p14="http://schemas.microsoft.com/office/powerpoint/2010/main" val="956416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097949" y="465892"/>
            <a:ext cx="10767480" cy="1261884"/>
          </a:xfrm>
          <a:prstGeom prst="rect">
            <a:avLst/>
          </a:prstGeom>
          <a:noFill/>
        </p:spPr>
        <p:txBody>
          <a:bodyPr wrap="square" rtlCol="0">
            <a:spAutoFit/>
          </a:bodyPr>
          <a:lstStyle/>
          <a:p>
            <a:r>
              <a:rPr lang="en-US" sz="3800" b="1">
                <a:solidFill>
                  <a:schemeClr val="accent2"/>
                </a:solidFill>
                <a:latin typeface="Arial Black" panose="020B0A04020102020204" pitchFamily="34" charset="0"/>
              </a:rPr>
              <a:t>Reaching Consensus on Measures to be Taken</a:t>
            </a: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74" y="465892"/>
            <a:ext cx="488349" cy="706669"/>
          </a:xfrm>
          <a:prstGeom prst="rect">
            <a:avLst/>
          </a:prstGeom>
        </p:spPr>
      </p:pic>
      <p:graphicFrame>
        <p:nvGraphicFramePr>
          <p:cNvPr id="6" name="Content Placeholder 2">
            <a:extLst>
              <a:ext uri="{FF2B5EF4-FFF2-40B4-BE49-F238E27FC236}">
                <a16:creationId xmlns:a16="http://schemas.microsoft.com/office/drawing/2014/main" id="{CF3F3C30-7BF6-6AF2-1A17-44F53CB75CB4}"/>
              </a:ext>
            </a:extLst>
          </p:cNvPr>
          <p:cNvGraphicFramePr>
            <a:graphicFrameLocks/>
          </p:cNvGraphicFramePr>
          <p:nvPr>
            <p:extLst>
              <p:ext uri="{D42A27DB-BD31-4B8C-83A1-F6EECF244321}">
                <p14:modId xmlns:p14="http://schemas.microsoft.com/office/powerpoint/2010/main" val="1386265229"/>
              </p:ext>
            </p:extLst>
          </p:nvPr>
        </p:nvGraphicFramePr>
        <p:xfrm>
          <a:off x="731519" y="1908629"/>
          <a:ext cx="10829109" cy="36793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8225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90000"/>
            <a:lumOff val="10000"/>
          </a:schemeClr>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BFDE417-057C-14C5-7F79-0B8974685DA8}"/>
              </a:ext>
            </a:extLst>
          </p:cNvPr>
          <p:cNvPicPr>
            <a:picLocks noChangeAspect="1" noChangeArrowheads="1"/>
          </p:cNvPicPr>
          <p:nvPr/>
        </p:nvPicPr>
        <p:blipFill>
          <a:blip r:embed="rId3">
            <a:alphaModFix amt="5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7166" b="7166"/>
          <a:stretch/>
        </p:blipFill>
        <p:spPr bwMode="auto">
          <a:xfrm flipH="1">
            <a:off x="13511" y="0"/>
            <a:ext cx="12178489" cy="69484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EF86109-3AF5-D22C-24A7-31DA828103A6}"/>
              </a:ext>
            </a:extLst>
          </p:cNvPr>
          <p:cNvSpPr/>
          <p:nvPr/>
        </p:nvSpPr>
        <p:spPr bwMode="auto">
          <a:xfrm>
            <a:off x="0" y="5083926"/>
            <a:ext cx="12178489" cy="1774074"/>
          </a:xfrm>
          <a:prstGeom prst="rect">
            <a:avLst/>
          </a:prstGeom>
          <a:gradFill flip="none" rotWithShape="1">
            <a:gsLst>
              <a:gs pos="100000">
                <a:srgbClr val="00AEEF"/>
              </a:gs>
              <a:gs pos="0">
                <a:srgbClr val="0070C0">
                  <a:alpha val="29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7" name="TextBox 6">
            <a:extLst>
              <a:ext uri="{FF2B5EF4-FFF2-40B4-BE49-F238E27FC236}">
                <a16:creationId xmlns:a16="http://schemas.microsoft.com/office/drawing/2014/main" id="{C04EE1B8-A110-6259-4E7F-365D140E77B5}"/>
              </a:ext>
            </a:extLst>
          </p:cNvPr>
          <p:cNvSpPr txBox="1"/>
          <p:nvPr/>
        </p:nvSpPr>
        <p:spPr>
          <a:xfrm>
            <a:off x="1724774" y="2296972"/>
            <a:ext cx="8719794" cy="9310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uLnTx/>
                <a:uFillTx/>
                <a:latin typeface="Arial Black" panose="020B0A04020102020204" pitchFamily="34" charset="0"/>
              </a:rPr>
              <a:t>THANK YOU</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050" b="1">
              <a:solidFill>
                <a:srgbClr val="FFC000"/>
              </a:solidFill>
              <a:effectLst/>
              <a:ea typeface="Franklin Gothic Medium" panose="020B0603020102020204" pitchFamily="34" charset="0"/>
              <a:cs typeface="Franklin Gothic Medium" panose="020B0603020102020204" pitchFamily="34" charset="0"/>
            </a:endParaRPr>
          </a:p>
        </p:txBody>
      </p:sp>
      <p:sp>
        <p:nvSpPr>
          <p:cNvPr id="10" name="TextBox 9">
            <a:extLst>
              <a:ext uri="{FF2B5EF4-FFF2-40B4-BE49-F238E27FC236}">
                <a16:creationId xmlns:a16="http://schemas.microsoft.com/office/drawing/2014/main" id="{07D9455C-007B-7871-E937-A71C4EBA346C}"/>
              </a:ext>
            </a:extLst>
          </p:cNvPr>
          <p:cNvSpPr txBox="1"/>
          <p:nvPr/>
        </p:nvSpPr>
        <p:spPr>
          <a:xfrm>
            <a:off x="1747432" y="3092510"/>
            <a:ext cx="871979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uLnTx/>
                <a:uFillTx/>
                <a:latin typeface="Arial Black" panose="020B0A04020102020204" pitchFamily="34" charset="0"/>
              </a:rPr>
              <a:t>www.roadsafetyfacility.org</a:t>
            </a:r>
          </a:p>
          <a:p>
            <a:pPr marL="0" marR="0" lvl="0" indent="0" defTabSz="914400" rtl="0" eaLnBrk="1" fontAlgn="auto" latinLnBrk="0" hangingPunct="1">
              <a:lnSpc>
                <a:spcPct val="100000"/>
              </a:lnSpc>
              <a:spcBef>
                <a:spcPts val="0"/>
              </a:spcBef>
              <a:spcAft>
                <a:spcPts val="0"/>
              </a:spcAft>
              <a:buClrTx/>
              <a:buSzTx/>
              <a:buFontTx/>
              <a:buNone/>
              <a:tabLst/>
              <a:defRPr/>
            </a:pPr>
            <a:endParaRPr lang="en-US" sz="400" b="1">
              <a:solidFill>
                <a:srgbClr val="FFC000"/>
              </a:solidFill>
              <a:effectLst/>
              <a:ea typeface="Franklin Gothic Medium" panose="020B0603020102020204" pitchFamily="34" charset="0"/>
              <a:cs typeface="Franklin Gothic Medium" panose="020B0603020102020204" pitchFamily="34" charset="0"/>
            </a:endParaRPr>
          </a:p>
        </p:txBody>
      </p:sp>
      <p:pic>
        <p:nvPicPr>
          <p:cNvPr id="11" name="Picture 10">
            <a:extLst>
              <a:ext uri="{FF2B5EF4-FFF2-40B4-BE49-F238E27FC236}">
                <a16:creationId xmlns:a16="http://schemas.microsoft.com/office/drawing/2014/main" id="{C012D0FC-471E-2EE6-B8E9-7410159A0C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533" y="236511"/>
            <a:ext cx="5216013" cy="896108"/>
          </a:xfrm>
          <a:prstGeom prst="rect">
            <a:avLst/>
          </a:prstGeom>
        </p:spPr>
      </p:pic>
      <p:sp>
        <p:nvSpPr>
          <p:cNvPr id="12" name="TextBox 11">
            <a:extLst>
              <a:ext uri="{FF2B5EF4-FFF2-40B4-BE49-F238E27FC236}">
                <a16:creationId xmlns:a16="http://schemas.microsoft.com/office/drawing/2014/main" id="{E1E1159D-DD57-3FA1-CB4E-3658CC15795E}"/>
              </a:ext>
            </a:extLst>
          </p:cNvPr>
          <p:cNvSpPr txBox="1"/>
          <p:nvPr/>
        </p:nvSpPr>
        <p:spPr>
          <a:xfrm>
            <a:off x="-13510" y="5413118"/>
            <a:ext cx="12191999" cy="11156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uLnTx/>
                <a:uFillTx/>
                <a:latin typeface="Arial Black" panose="020B0A04020102020204" pitchFamily="34" charset="0"/>
              </a:rPr>
              <a:t>WORLD BANK ACADEMY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FFC000"/>
              </a:solidFill>
              <a:effectLst/>
              <a:ea typeface="Franklin Gothic Medium" panose="020B0603020102020204" pitchFamily="34" charset="0"/>
              <a:cs typeface="Franklin Gothic Medium" panose="020B0603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C000"/>
                </a:solidFill>
                <a:effectLst/>
                <a:ea typeface="Franklin Gothic Medium" panose="020B0603020102020204" pitchFamily="34" charset="0"/>
                <a:cs typeface="Franklin Gothic Medium" panose="020B0603020102020204" pitchFamily="34" charset="0"/>
              </a:rPr>
              <a:t>Leaders in Road Safety Management</a:t>
            </a:r>
          </a:p>
        </p:txBody>
      </p:sp>
    </p:spTree>
    <p:extLst>
      <p:ext uri="{BB962C8B-B14F-4D97-AF65-F5344CB8AC3E}">
        <p14:creationId xmlns:p14="http://schemas.microsoft.com/office/powerpoint/2010/main" val="2454607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097949" y="465892"/>
            <a:ext cx="7668680" cy="677108"/>
          </a:xfrm>
          <a:prstGeom prst="rect">
            <a:avLst/>
          </a:prstGeom>
          <a:noFill/>
        </p:spPr>
        <p:txBody>
          <a:bodyPr wrap="square" rtlCol="0">
            <a:spAutoFit/>
          </a:bodyPr>
          <a:lstStyle/>
          <a:p>
            <a:r>
              <a:rPr lang="en-US" sz="3800" b="1">
                <a:solidFill>
                  <a:schemeClr val="accent2"/>
                </a:solidFill>
                <a:latin typeface="Arial Black" panose="020B0A04020102020204" pitchFamily="34" charset="0"/>
              </a:rPr>
              <a:t>Multi-purpose Application</a:t>
            </a:r>
            <a:endParaRPr lang="en-US" sz="3800">
              <a:solidFill>
                <a:schemeClr val="accent2"/>
              </a:solidFill>
              <a:latin typeface="Arial Black" panose="020B0A04020102020204" pitchFamily="34" charset="0"/>
            </a:endParaRP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74" y="465892"/>
            <a:ext cx="488349" cy="706669"/>
          </a:xfrm>
          <a:prstGeom prst="rect">
            <a:avLst/>
          </a:prstGeom>
        </p:spPr>
      </p:pic>
      <p:sp>
        <p:nvSpPr>
          <p:cNvPr id="2" name="Text Placeholder 4">
            <a:extLst>
              <a:ext uri="{FF2B5EF4-FFF2-40B4-BE49-F238E27FC236}">
                <a16:creationId xmlns:a16="http://schemas.microsoft.com/office/drawing/2014/main" id="{81BCB365-5CE4-C58B-0958-B4F4224D56F0}"/>
              </a:ext>
            </a:extLst>
          </p:cNvPr>
          <p:cNvSpPr>
            <a:spLocks noGrp="1"/>
          </p:cNvSpPr>
          <p:nvPr>
            <p:ph type="body" sz="quarter" idx="13"/>
          </p:nvPr>
        </p:nvSpPr>
        <p:spPr>
          <a:xfrm>
            <a:off x="548973" y="1343247"/>
            <a:ext cx="11468855" cy="3925440"/>
          </a:xfrm>
        </p:spPr>
        <p:txBody>
          <a:bodyPr>
            <a:normAutofit/>
          </a:bodyPr>
          <a:lstStyle/>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2400">
                <a:solidFill>
                  <a:srgbClr val="003D7A"/>
                </a:solidFill>
              </a:rPr>
              <a:t>The revised guidelines highlight that review findings can be applied for multiple purposes: </a:t>
            </a:r>
          </a:p>
          <a:p>
            <a:pPr marL="1250950" marR="182880" lvl="3" indent="-342900">
              <a:lnSpc>
                <a:spcPct val="100000"/>
              </a:lnSpc>
              <a:spcBef>
                <a:spcPts val="600"/>
              </a:spcBef>
              <a:spcAft>
                <a:spcPts val="600"/>
              </a:spcAft>
              <a:buClr>
                <a:srgbClr val="F78D28"/>
              </a:buClr>
              <a:buSzPct val="100000"/>
              <a:buFont typeface="Wingdings" panose="05000000000000000000" pitchFamily="2" charset="2"/>
              <a:buChar char="ü"/>
            </a:pPr>
            <a:r>
              <a:rPr lang="en-US" sz="2400">
                <a:solidFill>
                  <a:srgbClr val="003D7A"/>
                </a:solidFill>
              </a:rPr>
              <a:t>Specification of lead agency roles. </a:t>
            </a:r>
          </a:p>
          <a:p>
            <a:pPr marL="1250950" marR="182880" lvl="3" indent="-342900">
              <a:lnSpc>
                <a:spcPct val="100000"/>
              </a:lnSpc>
              <a:spcBef>
                <a:spcPts val="600"/>
              </a:spcBef>
              <a:spcAft>
                <a:spcPts val="600"/>
              </a:spcAft>
              <a:buClr>
                <a:srgbClr val="F78D28"/>
              </a:buClr>
              <a:buSzPct val="100000"/>
              <a:buFont typeface="Wingdings" panose="05000000000000000000" pitchFamily="2" charset="2"/>
              <a:buChar char="ü"/>
            </a:pPr>
            <a:r>
              <a:rPr lang="en-US" sz="2400">
                <a:solidFill>
                  <a:srgbClr val="003D7A"/>
                </a:solidFill>
              </a:rPr>
              <a:t>Providing advice on strategies and actions plans. </a:t>
            </a:r>
          </a:p>
          <a:p>
            <a:pPr marL="1250950" marR="182880" lvl="3" indent="-342900">
              <a:lnSpc>
                <a:spcPct val="100000"/>
              </a:lnSpc>
              <a:spcBef>
                <a:spcPts val="600"/>
              </a:spcBef>
              <a:spcAft>
                <a:spcPts val="600"/>
              </a:spcAft>
              <a:buClr>
                <a:srgbClr val="F78D28"/>
              </a:buClr>
              <a:buSzPct val="100000"/>
              <a:buFont typeface="Wingdings" panose="05000000000000000000" pitchFamily="2" charset="2"/>
              <a:buChar char="ü"/>
            </a:pPr>
            <a:r>
              <a:rPr lang="en-US" sz="2400">
                <a:solidFill>
                  <a:srgbClr val="003D7A"/>
                </a:solidFill>
              </a:rPr>
              <a:t>Preparation of projects.</a:t>
            </a:r>
          </a:p>
          <a:p>
            <a:pPr marL="704850" marR="182880" lvl="2" indent="-342900">
              <a:lnSpc>
                <a:spcPct val="100000"/>
              </a:lnSpc>
              <a:spcBef>
                <a:spcPts val="600"/>
              </a:spcBef>
              <a:spcAft>
                <a:spcPts val="600"/>
              </a:spcAft>
              <a:buClr>
                <a:srgbClr val="F78D28"/>
              </a:buClr>
              <a:buSzPct val="100000"/>
              <a:buFont typeface="Wingdings" panose="05000000000000000000" pitchFamily="2" charset="2"/>
              <a:buChar char="§"/>
            </a:pPr>
            <a:r>
              <a:rPr lang="en-US" sz="2400">
                <a:solidFill>
                  <a:srgbClr val="003D7A"/>
                </a:solidFill>
              </a:rPr>
              <a:t>Review findings can address any or all of these purposes, depending on country circumstances and management strengthening opportunities being considered by government.</a:t>
            </a:r>
          </a:p>
          <a:p>
            <a:endParaRPr lang="en-US" sz="2800"/>
          </a:p>
        </p:txBody>
      </p:sp>
    </p:spTree>
    <p:extLst>
      <p:ext uri="{BB962C8B-B14F-4D97-AF65-F5344CB8AC3E}">
        <p14:creationId xmlns:p14="http://schemas.microsoft.com/office/powerpoint/2010/main" val="136757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34D1FD-BE9D-8FE2-BB79-A57740633046}"/>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aturation sat="104000"/>
                    </a14:imgEffect>
                  </a14:imgLayer>
                </a14:imgProps>
              </a:ext>
            </a:extLst>
          </a:blip>
          <a:srcRect t="36006" r="26667"/>
          <a:stretch/>
        </p:blipFill>
        <p:spPr>
          <a:xfrm>
            <a:off x="3251200" y="43778"/>
            <a:ext cx="8940800" cy="5851658"/>
          </a:xfrm>
          <a:prstGeom prst="rect">
            <a:avLst/>
          </a:prstGeom>
        </p:spPr>
      </p:pic>
      <p:sp>
        <p:nvSpPr>
          <p:cNvPr id="5" name="TextBox 4">
            <a:extLst>
              <a:ext uri="{FF2B5EF4-FFF2-40B4-BE49-F238E27FC236}">
                <a16:creationId xmlns:a16="http://schemas.microsoft.com/office/drawing/2014/main" id="{C55B1C86-8528-4093-9574-98033BDCA199}"/>
              </a:ext>
            </a:extLst>
          </p:cNvPr>
          <p:cNvSpPr txBox="1"/>
          <p:nvPr/>
        </p:nvSpPr>
        <p:spPr>
          <a:xfrm>
            <a:off x="791028" y="3296179"/>
            <a:ext cx="10549241" cy="2123658"/>
          </a:xfrm>
          <a:prstGeom prst="rect">
            <a:avLst/>
          </a:prstGeom>
          <a:solidFill>
            <a:schemeClr val="bg1">
              <a:lumMod val="85000"/>
            </a:schemeClr>
          </a:solidFill>
        </p:spPr>
        <p:txBody>
          <a:bodyPr wrap="square" rtlCol="0">
            <a:spAutoFit/>
          </a:bodyPr>
          <a:lstStyle/>
          <a:p>
            <a:endParaRPr lang="en-US" sz="4400" b="1">
              <a:latin typeface="Arial Black" panose="020B0A04020102020204" pitchFamily="34" charset="0"/>
            </a:endParaRPr>
          </a:p>
          <a:p>
            <a:r>
              <a:rPr lang="en-US" sz="4400" b="1">
                <a:latin typeface="Arial Black" panose="020B0A04020102020204" pitchFamily="34" charset="0"/>
              </a:rPr>
              <a:t>Road Safety Management System and the Review Process </a:t>
            </a:r>
          </a:p>
        </p:txBody>
      </p:sp>
      <p:pic>
        <p:nvPicPr>
          <p:cNvPr id="2" name="Picture 1">
            <a:extLst>
              <a:ext uri="{FF2B5EF4-FFF2-40B4-BE49-F238E27FC236}">
                <a16:creationId xmlns:a16="http://schemas.microsoft.com/office/drawing/2014/main" id="{D59FBDCA-F72D-FD59-44CF-252062ADF9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346" y="3920611"/>
            <a:ext cx="626682" cy="906845"/>
          </a:xfrm>
          <a:prstGeom prst="rect">
            <a:avLst/>
          </a:prstGeom>
        </p:spPr>
      </p:pic>
    </p:spTree>
    <p:extLst>
      <p:ext uri="{BB962C8B-B14F-4D97-AF65-F5344CB8AC3E}">
        <p14:creationId xmlns:p14="http://schemas.microsoft.com/office/powerpoint/2010/main" val="250700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053285" y="120542"/>
            <a:ext cx="10172394" cy="677108"/>
          </a:xfrm>
          <a:prstGeom prst="rect">
            <a:avLst/>
          </a:prstGeom>
          <a:noFill/>
        </p:spPr>
        <p:txBody>
          <a:bodyPr wrap="square" rtlCol="0">
            <a:spAutoFit/>
          </a:bodyPr>
          <a:lstStyle/>
          <a:p>
            <a:r>
              <a:rPr lang="en-US" sz="3800" b="1">
                <a:solidFill>
                  <a:schemeClr val="accent2"/>
                </a:solidFill>
                <a:latin typeface="Arial Black" panose="020B0A04020102020204" pitchFamily="34" charset="0"/>
              </a:rPr>
              <a:t>Road Safety Management System</a:t>
            </a: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46" y="90171"/>
            <a:ext cx="488349" cy="706669"/>
          </a:xfrm>
          <a:prstGeom prst="rect">
            <a:avLst/>
          </a:prstGeom>
        </p:spPr>
      </p:pic>
      <p:grpSp>
        <p:nvGrpSpPr>
          <p:cNvPr id="6" name="Group 5">
            <a:extLst>
              <a:ext uri="{FF2B5EF4-FFF2-40B4-BE49-F238E27FC236}">
                <a16:creationId xmlns:a16="http://schemas.microsoft.com/office/drawing/2014/main" id="{6EF56D9B-EABA-B5BA-D5B1-470C55608288}"/>
              </a:ext>
            </a:extLst>
          </p:cNvPr>
          <p:cNvGrpSpPr/>
          <p:nvPr/>
        </p:nvGrpSpPr>
        <p:grpSpPr>
          <a:xfrm>
            <a:off x="114115" y="703575"/>
            <a:ext cx="7952379" cy="5075684"/>
            <a:chOff x="672289" y="1586713"/>
            <a:chExt cx="6854611" cy="4456005"/>
          </a:xfrm>
        </p:grpSpPr>
        <p:sp>
          <p:nvSpPr>
            <p:cNvPr id="7" name="Freeform 2">
              <a:extLst>
                <a:ext uri="{FF2B5EF4-FFF2-40B4-BE49-F238E27FC236}">
                  <a16:creationId xmlns:a16="http://schemas.microsoft.com/office/drawing/2014/main" id="{FE2E21E6-A7F8-C1FC-285D-4762AD862DE4}"/>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rPr>
                <a:t>Results</a:t>
              </a:r>
              <a:endParaRPr lang="en-US" sz="1600" b="1">
                <a:solidFill>
                  <a:srgbClr val="179AF3"/>
                </a:solidFill>
              </a:endParaRPr>
            </a:p>
          </p:txBody>
        </p:sp>
        <p:sp>
          <p:nvSpPr>
            <p:cNvPr id="8" name="Freeform 3">
              <a:extLst>
                <a:ext uri="{FF2B5EF4-FFF2-40B4-BE49-F238E27FC236}">
                  <a16:creationId xmlns:a16="http://schemas.microsoft.com/office/drawing/2014/main" id="{4CC16794-B1DE-C566-0250-98E344564442}"/>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rPr>
                <a:t>Interventions</a:t>
              </a:r>
              <a:endParaRPr lang="en-US" sz="1600" b="1">
                <a:solidFill>
                  <a:srgbClr val="0171BC"/>
                </a:solidFill>
              </a:endParaRPr>
            </a:p>
          </p:txBody>
        </p:sp>
        <p:sp>
          <p:nvSpPr>
            <p:cNvPr id="9" name="Freeform 4">
              <a:extLst>
                <a:ext uri="{FF2B5EF4-FFF2-40B4-BE49-F238E27FC236}">
                  <a16:creationId xmlns:a16="http://schemas.microsoft.com/office/drawing/2014/main" id="{769F262A-658E-EBDF-4328-D4F15B718711}"/>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rPr>
                <a:t>Institutional </a:t>
              </a:r>
            </a:p>
            <a:p>
              <a:pPr lvl="1"/>
              <a:r>
                <a:rPr lang="en-US" sz="1600" b="1">
                  <a:solidFill>
                    <a:srgbClr val="002144"/>
                  </a:solidFill>
                  <a:effectLst/>
                </a:rPr>
                <a:t>Management </a:t>
              </a:r>
            </a:p>
            <a:p>
              <a:pPr lvl="1"/>
              <a:r>
                <a:rPr lang="en-US" sz="1600" b="1">
                  <a:solidFill>
                    <a:srgbClr val="002144"/>
                  </a:solidFill>
                  <a:effectLst/>
                </a:rPr>
                <a:t>Functions</a:t>
              </a:r>
              <a:endParaRPr lang="en-US" sz="1600" b="1">
                <a:solidFill>
                  <a:srgbClr val="002144"/>
                </a:solidFill>
              </a:endParaRPr>
            </a:p>
          </p:txBody>
        </p:sp>
        <p:cxnSp>
          <p:nvCxnSpPr>
            <p:cNvPr id="11" name="Straight Connector 10">
              <a:extLst>
                <a:ext uri="{FF2B5EF4-FFF2-40B4-BE49-F238E27FC236}">
                  <a16:creationId xmlns:a16="http://schemas.microsoft.com/office/drawing/2014/main" id="{60F39EC8-765C-AEF0-24BB-748358874490}"/>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1F4061C-8C45-80EA-6CC1-106E54B9883E}"/>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C74B149-150F-C08C-8BFB-D86833EE1959}"/>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FF00C7-BA3A-0467-545E-25C3391B7404}"/>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15" name="Freeform 10">
              <a:extLst>
                <a:ext uri="{FF2B5EF4-FFF2-40B4-BE49-F238E27FC236}">
                  <a16:creationId xmlns:a16="http://schemas.microsoft.com/office/drawing/2014/main" id="{842E3AC0-0962-DA53-8EB1-36E524085AEF}"/>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16" name="Freeform 11">
              <a:extLst>
                <a:ext uri="{FF2B5EF4-FFF2-40B4-BE49-F238E27FC236}">
                  <a16:creationId xmlns:a16="http://schemas.microsoft.com/office/drawing/2014/main" id="{00879B80-38FB-03D2-42DA-6941A2CDC129}"/>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2">
              <a:extLst>
                <a:ext uri="{FF2B5EF4-FFF2-40B4-BE49-F238E27FC236}">
                  <a16:creationId xmlns:a16="http://schemas.microsoft.com/office/drawing/2014/main" id="{5811BC04-C453-15B4-A7A3-BDC46C52A9F5}"/>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3">
              <a:extLst>
                <a:ext uri="{FF2B5EF4-FFF2-40B4-BE49-F238E27FC236}">
                  <a16:creationId xmlns:a16="http://schemas.microsoft.com/office/drawing/2014/main" id="{4D1B0FD0-995E-F147-ABA0-AD8289CD8759}"/>
                </a:ext>
              </a:extLst>
            </p:cNvPr>
            <p:cNvSpPr/>
            <p:nvPr/>
          </p:nvSpPr>
          <p:spPr>
            <a:xfrm flipV="1">
              <a:off x="2403201" y="4700308"/>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9" name="Straight Connector 18">
              <a:extLst>
                <a:ext uri="{FF2B5EF4-FFF2-40B4-BE49-F238E27FC236}">
                  <a16:creationId xmlns:a16="http://schemas.microsoft.com/office/drawing/2014/main" id="{AD0E3B81-2F2F-CDD1-76AB-E18EB71081F3}"/>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2B8B65A-AE41-C77D-92BF-E797E34F68E6}"/>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CD5360F-A56C-6644-A8DF-4C12AF5ECCA6}"/>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1450BF9-6A16-7C6F-573F-ED8E18BA92D2}"/>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4D81106-5DA0-06B4-7CC1-492CD1282ACB}"/>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8104E85-C106-43A6-0530-EAFB1950C0E9}"/>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BD84E68-F8E0-3D50-003E-4F28187476D7}"/>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5A27748-49D2-E17C-7767-0282C97AEF32}"/>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08B4BB3-8B78-BD8B-2187-4F791E289C3A}"/>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3F5A318-3B6A-BC92-8EE7-A7D07E2D9100}"/>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F599DF2-BCFD-F215-36BE-A0AE61F848EC}"/>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698EF07-7D9F-AF3D-A13C-CF1D3CF686EE}"/>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1" name="TextBox 30">
            <a:extLst>
              <a:ext uri="{FF2B5EF4-FFF2-40B4-BE49-F238E27FC236}">
                <a16:creationId xmlns:a16="http://schemas.microsoft.com/office/drawing/2014/main" id="{9938BB8F-8AB6-7484-E1CB-520421E480E5}"/>
              </a:ext>
            </a:extLst>
          </p:cNvPr>
          <p:cNvSpPr txBox="1"/>
          <p:nvPr/>
        </p:nvSpPr>
        <p:spPr>
          <a:xfrm>
            <a:off x="4711484" y="976221"/>
            <a:ext cx="725837" cy="430887"/>
          </a:xfrm>
          <a:prstGeom prst="rect">
            <a:avLst/>
          </a:prstGeom>
          <a:noFill/>
        </p:spPr>
        <p:txBody>
          <a:bodyPr wrap="square" rtlCol="0">
            <a:spAutoFit/>
          </a:bodyPr>
          <a:lstStyle/>
          <a:p>
            <a:pPr algn="ctr"/>
            <a:r>
              <a:rPr lang="en-US" sz="1100" b="1">
                <a:solidFill>
                  <a:schemeClr val="bg1"/>
                </a:solidFill>
                <a:effectLst/>
              </a:rPr>
              <a:t>Social Cost</a:t>
            </a:r>
            <a:endParaRPr lang="en-US" sz="1100" b="1">
              <a:solidFill>
                <a:schemeClr val="bg1"/>
              </a:solidFill>
            </a:endParaRPr>
          </a:p>
        </p:txBody>
      </p:sp>
      <p:sp>
        <p:nvSpPr>
          <p:cNvPr id="32" name="TextBox 31">
            <a:extLst>
              <a:ext uri="{FF2B5EF4-FFF2-40B4-BE49-F238E27FC236}">
                <a16:creationId xmlns:a16="http://schemas.microsoft.com/office/drawing/2014/main" id="{C4196FCB-2D5B-4D6D-E7CC-1A633C43A815}"/>
              </a:ext>
            </a:extLst>
          </p:cNvPr>
          <p:cNvSpPr txBox="1"/>
          <p:nvPr/>
        </p:nvSpPr>
        <p:spPr>
          <a:xfrm>
            <a:off x="4490033" y="1532573"/>
            <a:ext cx="1169544"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Final Outcomes</a:t>
            </a:r>
          </a:p>
        </p:txBody>
      </p:sp>
      <p:sp>
        <p:nvSpPr>
          <p:cNvPr id="33" name="TextBox 32">
            <a:extLst>
              <a:ext uri="{FF2B5EF4-FFF2-40B4-BE49-F238E27FC236}">
                <a16:creationId xmlns:a16="http://schemas.microsoft.com/office/drawing/2014/main" id="{51274F2C-5BF9-D41B-F0A9-74EFE94641AB}"/>
              </a:ext>
            </a:extLst>
          </p:cNvPr>
          <p:cNvSpPr txBox="1"/>
          <p:nvPr/>
        </p:nvSpPr>
        <p:spPr>
          <a:xfrm>
            <a:off x="4445156" y="1960526"/>
            <a:ext cx="1334323"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Intermediate Outcomes</a:t>
            </a:r>
          </a:p>
        </p:txBody>
      </p:sp>
      <p:sp>
        <p:nvSpPr>
          <p:cNvPr id="34" name="TextBox 33">
            <a:extLst>
              <a:ext uri="{FF2B5EF4-FFF2-40B4-BE49-F238E27FC236}">
                <a16:creationId xmlns:a16="http://schemas.microsoft.com/office/drawing/2014/main" id="{F4AC1C5F-94D8-0412-DF1C-9DE62C4CC170}"/>
              </a:ext>
            </a:extLst>
          </p:cNvPr>
          <p:cNvSpPr txBox="1"/>
          <p:nvPr/>
        </p:nvSpPr>
        <p:spPr>
          <a:xfrm>
            <a:off x="4418005" y="2401738"/>
            <a:ext cx="1334323" cy="261610"/>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Outputs</a:t>
            </a:r>
          </a:p>
        </p:txBody>
      </p:sp>
      <p:sp>
        <p:nvSpPr>
          <p:cNvPr id="35" name="TextBox 34">
            <a:extLst>
              <a:ext uri="{FF2B5EF4-FFF2-40B4-BE49-F238E27FC236}">
                <a16:creationId xmlns:a16="http://schemas.microsoft.com/office/drawing/2014/main" id="{DC76AF25-42B5-E50A-DE5E-E808A6232D8E}"/>
              </a:ext>
            </a:extLst>
          </p:cNvPr>
          <p:cNvSpPr txBox="1"/>
          <p:nvPr/>
        </p:nvSpPr>
        <p:spPr>
          <a:xfrm>
            <a:off x="4374496" y="2663260"/>
            <a:ext cx="1377832" cy="307777"/>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36" name="TextBox 35">
            <a:extLst>
              <a:ext uri="{FF2B5EF4-FFF2-40B4-BE49-F238E27FC236}">
                <a16:creationId xmlns:a16="http://schemas.microsoft.com/office/drawing/2014/main" id="{16FF0831-20C6-9FAF-BF2D-7C9B730A18D3}"/>
              </a:ext>
            </a:extLst>
          </p:cNvPr>
          <p:cNvSpPr txBox="1"/>
          <p:nvPr/>
        </p:nvSpPr>
        <p:spPr>
          <a:xfrm>
            <a:off x="3565688" y="3218796"/>
            <a:ext cx="1051050"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Planning, design, operation, </a:t>
            </a:r>
          </a:p>
          <a:p>
            <a:r>
              <a:rPr lang="en-US"/>
              <a:t>and use</a:t>
            </a:r>
          </a:p>
        </p:txBody>
      </p:sp>
      <p:sp>
        <p:nvSpPr>
          <p:cNvPr id="37" name="TextBox 36">
            <a:extLst>
              <a:ext uri="{FF2B5EF4-FFF2-40B4-BE49-F238E27FC236}">
                <a16:creationId xmlns:a16="http://schemas.microsoft.com/office/drawing/2014/main" id="{EEB2E048-BA7D-5CCA-858B-20ED4F7F2F65}"/>
              </a:ext>
            </a:extLst>
          </p:cNvPr>
          <p:cNvSpPr txBox="1"/>
          <p:nvPr/>
        </p:nvSpPr>
        <p:spPr>
          <a:xfrm>
            <a:off x="4548877" y="3227975"/>
            <a:ext cx="1051050"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Entry/exit of vehicles, drivers and operators</a:t>
            </a:r>
          </a:p>
        </p:txBody>
      </p:sp>
      <p:sp>
        <p:nvSpPr>
          <p:cNvPr id="38" name="TextBox 37">
            <a:extLst>
              <a:ext uri="{FF2B5EF4-FFF2-40B4-BE49-F238E27FC236}">
                <a16:creationId xmlns:a16="http://schemas.microsoft.com/office/drawing/2014/main" id="{F912BE80-C12C-91BE-224E-4A9F20783C10}"/>
              </a:ext>
            </a:extLst>
          </p:cNvPr>
          <p:cNvSpPr txBox="1"/>
          <p:nvPr/>
        </p:nvSpPr>
        <p:spPr>
          <a:xfrm>
            <a:off x="5507695" y="3242562"/>
            <a:ext cx="1222933"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Recovery and rehabilitation of crash victims</a:t>
            </a:r>
          </a:p>
        </p:txBody>
      </p:sp>
      <p:sp>
        <p:nvSpPr>
          <p:cNvPr id="39" name="TextBox 38">
            <a:extLst>
              <a:ext uri="{FF2B5EF4-FFF2-40B4-BE49-F238E27FC236}">
                <a16:creationId xmlns:a16="http://schemas.microsoft.com/office/drawing/2014/main" id="{C5929E49-51E2-91F7-8020-A8337A5B1A1B}"/>
              </a:ext>
            </a:extLst>
          </p:cNvPr>
          <p:cNvSpPr txBox="1"/>
          <p:nvPr/>
        </p:nvSpPr>
        <p:spPr>
          <a:xfrm>
            <a:off x="4174975" y="4220671"/>
            <a:ext cx="1889481" cy="307777"/>
          </a:xfrm>
          <a:prstGeom prst="rect">
            <a:avLst/>
          </a:prstGeom>
          <a:noFill/>
        </p:spPr>
        <p:txBody>
          <a:bodyPr wrap="square" rtlCol="0">
            <a:spAutoFit/>
          </a:bodyPr>
          <a:lstStyle>
            <a:defPPr>
              <a:defRPr lang="en-US"/>
            </a:defPPr>
            <a:lvl1pPr algn="ctr">
              <a:defRPr sz="1400" b="1">
                <a:solidFill>
                  <a:schemeClr val="bg1"/>
                </a:solidFill>
                <a:effectLst/>
              </a:defRPr>
            </a:lvl1pPr>
          </a:lstStyle>
          <a:p>
            <a:r>
              <a:rPr lang="en-US"/>
              <a:t>Results Focus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47" name="Group 46">
            <a:extLst>
              <a:ext uri="{FF2B5EF4-FFF2-40B4-BE49-F238E27FC236}">
                <a16:creationId xmlns:a16="http://schemas.microsoft.com/office/drawing/2014/main" id="{C9989904-A523-E262-F01E-D825DBAD261B}"/>
              </a:ext>
            </a:extLst>
          </p:cNvPr>
          <p:cNvGrpSpPr/>
          <p:nvPr/>
        </p:nvGrpSpPr>
        <p:grpSpPr>
          <a:xfrm>
            <a:off x="7798851" y="1348340"/>
            <a:ext cx="4168645" cy="3155654"/>
            <a:chOff x="7798851" y="1348340"/>
            <a:chExt cx="4168645" cy="3155654"/>
          </a:xfrm>
        </p:grpSpPr>
        <p:sp>
          <p:nvSpPr>
            <p:cNvPr id="48" name="Triangle 43">
              <a:extLst>
                <a:ext uri="{FF2B5EF4-FFF2-40B4-BE49-F238E27FC236}">
                  <a16:creationId xmlns:a16="http://schemas.microsoft.com/office/drawing/2014/main" id="{F875BCBB-79E6-93C2-794A-365837D593C2}"/>
                </a:ext>
              </a:extLst>
            </p:cNvPr>
            <p:cNvSpPr/>
            <p:nvPr/>
          </p:nvSpPr>
          <p:spPr>
            <a:xfrm rot="3600000">
              <a:off x="7866048" y="1812195"/>
              <a:ext cx="545051" cy="469871"/>
            </a:xfrm>
            <a:prstGeom prst="triangle">
              <a:avLst/>
            </a:prstGeom>
            <a:solidFill>
              <a:srgbClr val="002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C91AACC-ECDE-1AB6-4FA1-582FD0E1F755}"/>
                </a:ext>
              </a:extLst>
            </p:cNvPr>
            <p:cNvSpPr/>
            <p:nvPr/>
          </p:nvSpPr>
          <p:spPr>
            <a:xfrm>
              <a:off x="8066494" y="1348340"/>
              <a:ext cx="3901002" cy="3155654"/>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285750" lvl="0" indent="-285750">
                <a:buFont typeface="Arial" panose="020B0604020202020204" pitchFamily="34" charset="0"/>
                <a:buChar char="•"/>
              </a:pPr>
              <a:endParaRPr lang="en-NZ" sz="1350">
                <a:solidFill>
                  <a:srgbClr val="002144"/>
                </a:solidFill>
              </a:endParaRPr>
            </a:p>
            <a:p>
              <a:pPr marL="285750" lvl="0" indent="-285750">
                <a:buFont typeface="Arial" panose="020B0604020202020204" pitchFamily="34" charset="0"/>
                <a:buChar char="•"/>
              </a:pPr>
              <a:endParaRPr lang="en-NZ" sz="1350">
                <a:solidFill>
                  <a:srgbClr val="002144"/>
                </a:solidFill>
              </a:endParaRPr>
            </a:p>
            <a:p>
              <a:pPr marL="285750" lvl="0" indent="-285750">
                <a:buFont typeface="Arial" panose="020B0604020202020204" pitchFamily="34" charset="0"/>
                <a:buChar char="•"/>
              </a:pPr>
              <a:r>
                <a:rPr lang="en-NZ" sz="1350">
                  <a:solidFill>
                    <a:srgbClr val="002144"/>
                  </a:solidFill>
                </a:rPr>
                <a:t>The road safety management system can be viewed as three inter-related elements: institutional management functions which produce network safety interventions, which in turn produce safety results.</a:t>
              </a:r>
              <a:endParaRPr lang="en-US" sz="1350">
                <a:solidFill>
                  <a:srgbClr val="002144"/>
                </a:solidFill>
              </a:endParaRPr>
            </a:p>
            <a:p>
              <a:pPr marL="285750" indent="-285750">
                <a:buFont typeface="Arial" panose="020B0604020202020204" pitchFamily="34" charset="0"/>
                <a:buChar char="•"/>
              </a:pPr>
              <a:endParaRPr lang="en-US" sz="1350">
                <a:solidFill>
                  <a:srgbClr val="002144"/>
                </a:solidFill>
              </a:endParaRPr>
            </a:p>
            <a:p>
              <a:pPr marL="285750" lvl="0" indent="-285750">
                <a:buFont typeface="Arial" panose="020B0604020202020204" pitchFamily="34" charset="0"/>
                <a:buChar char="•"/>
              </a:pPr>
              <a:r>
                <a:rPr lang="en-NZ" sz="1350">
                  <a:solidFill>
                    <a:srgbClr val="002144"/>
                  </a:solidFill>
                </a:rPr>
                <a:t>These elements are inseparable and must be assessed as a system, with their management for improved safety performance requiring an integrated and accountable approach.</a:t>
              </a:r>
              <a:endParaRPr lang="en-US" sz="1350">
                <a:solidFill>
                  <a:srgbClr val="002144"/>
                </a:solidFill>
              </a:endParaRPr>
            </a:p>
          </p:txBody>
        </p:sp>
        <p:sp>
          <p:nvSpPr>
            <p:cNvPr id="50" name="Rectangle 49">
              <a:extLst>
                <a:ext uri="{FF2B5EF4-FFF2-40B4-BE49-F238E27FC236}">
                  <a16:creationId xmlns:a16="http://schemas.microsoft.com/office/drawing/2014/main" id="{49E8F1EB-55EF-17A9-CBB8-5EC4757FAB58}"/>
                </a:ext>
              </a:extLst>
            </p:cNvPr>
            <p:cNvSpPr/>
            <p:nvPr/>
          </p:nvSpPr>
          <p:spPr>
            <a:xfrm>
              <a:off x="7798851" y="1408278"/>
              <a:ext cx="3975131" cy="524505"/>
            </a:xfrm>
            <a:prstGeom prst="rect">
              <a:avLst/>
            </a:prstGeom>
            <a:solidFill>
              <a:srgbClr val="002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t>Road Safety Management System</a:t>
              </a:r>
            </a:p>
          </p:txBody>
        </p:sp>
      </p:grpSp>
    </p:spTree>
    <p:extLst>
      <p:ext uri="{BB962C8B-B14F-4D97-AF65-F5344CB8AC3E}">
        <p14:creationId xmlns:p14="http://schemas.microsoft.com/office/powerpoint/2010/main" val="130784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097949" y="465892"/>
            <a:ext cx="10172394" cy="677108"/>
          </a:xfrm>
          <a:prstGeom prst="rect">
            <a:avLst/>
          </a:prstGeom>
          <a:noFill/>
        </p:spPr>
        <p:txBody>
          <a:bodyPr wrap="square" rtlCol="0">
            <a:spAutoFit/>
          </a:bodyPr>
          <a:lstStyle/>
          <a:p>
            <a:r>
              <a:rPr lang="en-US" sz="3800" b="1">
                <a:solidFill>
                  <a:schemeClr val="accent2"/>
                </a:solidFill>
                <a:latin typeface="Arial Black" panose="020B0A04020102020204" pitchFamily="34" charset="0"/>
              </a:rPr>
              <a:t>Review Steps</a:t>
            </a:r>
            <a:endParaRPr lang="en-US" sz="3800">
              <a:solidFill>
                <a:schemeClr val="accent2"/>
              </a:solidFill>
              <a:latin typeface="Arial Black" panose="020B0A04020102020204" pitchFamily="34" charset="0"/>
            </a:endParaRP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74" y="465892"/>
            <a:ext cx="488349" cy="706669"/>
          </a:xfrm>
          <a:prstGeom prst="rect">
            <a:avLst/>
          </a:prstGeom>
        </p:spPr>
      </p:pic>
      <p:sp>
        <p:nvSpPr>
          <p:cNvPr id="2" name="Text Placeholder 4">
            <a:extLst>
              <a:ext uri="{FF2B5EF4-FFF2-40B4-BE49-F238E27FC236}">
                <a16:creationId xmlns:a16="http://schemas.microsoft.com/office/drawing/2014/main" id="{81BCB365-5CE4-C58B-0958-B4F4224D56F0}"/>
              </a:ext>
            </a:extLst>
          </p:cNvPr>
          <p:cNvSpPr>
            <a:spLocks noGrp="1"/>
          </p:cNvSpPr>
          <p:nvPr>
            <p:ph type="body" sz="quarter" idx="13"/>
          </p:nvPr>
        </p:nvSpPr>
        <p:spPr>
          <a:xfrm>
            <a:off x="548974" y="1567880"/>
            <a:ext cx="11468855" cy="3431954"/>
          </a:xfrm>
        </p:spPr>
        <p:txBody>
          <a:bodyPr>
            <a:normAutofit lnSpcReduction="10000"/>
          </a:bodyPr>
          <a:lstStyle/>
          <a:p>
            <a:pPr marL="361950" marR="182880" lvl="2" indent="0">
              <a:lnSpc>
                <a:spcPct val="100000"/>
              </a:lnSpc>
              <a:spcBef>
                <a:spcPts val="600"/>
              </a:spcBef>
              <a:spcAft>
                <a:spcPts val="600"/>
              </a:spcAft>
              <a:buClr>
                <a:srgbClr val="F78D28"/>
              </a:buClr>
              <a:buSzPct val="100000"/>
              <a:buNone/>
            </a:pPr>
            <a:r>
              <a:rPr lang="en-US" sz="2400" b="1"/>
              <a:t>Step 1: </a:t>
            </a:r>
            <a:r>
              <a:rPr lang="en-US" sz="2400"/>
              <a:t>What safety results are being sought by the agency?</a:t>
            </a:r>
          </a:p>
          <a:p>
            <a:pPr marL="361950" marR="182880" lvl="2" indent="0">
              <a:lnSpc>
                <a:spcPct val="100000"/>
              </a:lnSpc>
              <a:spcBef>
                <a:spcPts val="600"/>
              </a:spcBef>
              <a:spcAft>
                <a:spcPts val="600"/>
              </a:spcAft>
              <a:buClr>
                <a:srgbClr val="F78D28"/>
              </a:buClr>
              <a:buSzPct val="100000"/>
              <a:buNone/>
            </a:pPr>
            <a:r>
              <a:rPr lang="en-US" sz="2400" b="1"/>
              <a:t>Step 2: </a:t>
            </a:r>
            <a:r>
              <a:rPr lang="en-US" sz="2400"/>
              <a:t>What interventions are being made by the agency to achieve the desired results?</a:t>
            </a:r>
          </a:p>
          <a:p>
            <a:pPr marL="361950" marR="182880" lvl="2" indent="0">
              <a:lnSpc>
                <a:spcPct val="100000"/>
              </a:lnSpc>
              <a:spcBef>
                <a:spcPts val="600"/>
              </a:spcBef>
              <a:spcAft>
                <a:spcPts val="600"/>
              </a:spcAft>
              <a:buClr>
                <a:srgbClr val="F78D28"/>
              </a:buClr>
              <a:buSzPct val="100000"/>
              <a:buNone/>
            </a:pPr>
            <a:r>
              <a:rPr lang="en-US" sz="2400" b="1"/>
              <a:t>Step 3: </a:t>
            </a:r>
            <a:r>
              <a:rPr lang="en-US" sz="2400"/>
              <a:t>How are agency interventions being </a:t>
            </a:r>
            <a:r>
              <a:rPr lang="en-US" sz="2400" b="1"/>
              <a:t>managed </a:t>
            </a:r>
            <a:r>
              <a:rPr lang="en-US" sz="2400"/>
              <a:t>to achieve the desired results?</a:t>
            </a:r>
          </a:p>
          <a:p>
            <a:pPr marL="361950" marR="182880" lvl="2" indent="0">
              <a:lnSpc>
                <a:spcPct val="100000"/>
              </a:lnSpc>
              <a:spcBef>
                <a:spcPts val="600"/>
              </a:spcBef>
              <a:spcAft>
                <a:spcPts val="600"/>
              </a:spcAft>
              <a:buClr>
                <a:srgbClr val="F78D28"/>
              </a:buClr>
              <a:buSzPct val="100000"/>
              <a:buNone/>
            </a:pPr>
            <a:r>
              <a:rPr lang="en-US" sz="2400" b="1"/>
              <a:t>Step 4: </a:t>
            </a:r>
            <a:r>
              <a:rPr lang="en-US" sz="2400"/>
              <a:t>What contribution is the lead agency making to the system management process?​</a:t>
            </a:r>
          </a:p>
          <a:p>
            <a:pPr marL="361950" marR="182880" lvl="2" indent="0">
              <a:lnSpc>
                <a:spcPct val="100000"/>
              </a:lnSpc>
              <a:spcBef>
                <a:spcPts val="600"/>
              </a:spcBef>
              <a:spcAft>
                <a:spcPts val="600"/>
              </a:spcAft>
              <a:buClr>
                <a:srgbClr val="F78D28"/>
              </a:buClr>
              <a:buSzPct val="100000"/>
              <a:buNone/>
            </a:pPr>
            <a:r>
              <a:rPr lang="en-US" sz="2400" b="1"/>
              <a:t>Step 5: </a:t>
            </a:r>
            <a:r>
              <a:rPr lang="en-US" sz="2400"/>
              <a:t>What are the management system strengthening priorities? </a:t>
            </a:r>
          </a:p>
          <a:p>
            <a:pPr marL="361950" marR="182880" lvl="2" indent="0">
              <a:lnSpc>
                <a:spcPct val="100000"/>
              </a:lnSpc>
              <a:spcBef>
                <a:spcPts val="600"/>
              </a:spcBef>
              <a:spcAft>
                <a:spcPts val="600"/>
              </a:spcAft>
              <a:buClr>
                <a:srgbClr val="F78D28"/>
              </a:buClr>
              <a:buSzPct val="100000"/>
              <a:buNone/>
            </a:pPr>
            <a:endParaRPr lang="en-US" sz="2400">
              <a:solidFill>
                <a:srgbClr val="003D7A"/>
              </a:solidFill>
            </a:endParaRPr>
          </a:p>
        </p:txBody>
      </p:sp>
    </p:spTree>
    <p:extLst>
      <p:ext uri="{BB962C8B-B14F-4D97-AF65-F5344CB8AC3E}">
        <p14:creationId xmlns:p14="http://schemas.microsoft.com/office/powerpoint/2010/main" val="251304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535921" y="1613105"/>
            <a:ext cx="3872896" cy="2308324"/>
          </a:xfrm>
          <a:prstGeom prst="rect">
            <a:avLst/>
          </a:prstGeom>
          <a:solidFill>
            <a:schemeClr val="bg1">
              <a:lumMod val="85000"/>
            </a:schemeClr>
          </a:solidFill>
        </p:spPr>
        <p:txBody>
          <a:bodyPr wrap="square" rtlCol="0">
            <a:spAutoFit/>
          </a:bodyPr>
          <a:lstStyle/>
          <a:p>
            <a:r>
              <a:rPr lang="en-US" sz="3600" b="1"/>
              <a:t>Step 1: </a:t>
            </a:r>
            <a:r>
              <a:rPr lang="en-US" sz="3600"/>
              <a:t>What safety results are being sought by the agency?</a:t>
            </a:r>
          </a:p>
        </p:txBody>
      </p:sp>
      <p:pic>
        <p:nvPicPr>
          <p:cNvPr id="3" name="Picture 2">
            <a:extLst>
              <a:ext uri="{FF2B5EF4-FFF2-40B4-BE49-F238E27FC236}">
                <a16:creationId xmlns:a16="http://schemas.microsoft.com/office/drawing/2014/main" id="{8986675B-F64D-2371-1725-3825B0AEF75C}"/>
              </a:ext>
            </a:extLst>
          </p:cNvPr>
          <p:cNvPicPr>
            <a:picLocks noChangeAspect="1"/>
          </p:cNvPicPr>
          <p:nvPr/>
        </p:nvPicPr>
        <p:blipFill rotWithShape="1">
          <a:blip r:embed="rId3"/>
          <a:srcRect l="9414"/>
          <a:stretch/>
        </p:blipFill>
        <p:spPr>
          <a:xfrm>
            <a:off x="5123543" y="87086"/>
            <a:ext cx="7029752" cy="5820228"/>
          </a:xfrm>
          <a:prstGeom prst="rect">
            <a:avLst/>
          </a:prstGeom>
        </p:spPr>
      </p:pic>
    </p:spTree>
    <p:extLst>
      <p:ext uri="{BB962C8B-B14F-4D97-AF65-F5344CB8AC3E}">
        <p14:creationId xmlns:p14="http://schemas.microsoft.com/office/powerpoint/2010/main" val="127651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56463" y="171861"/>
            <a:ext cx="10982251" cy="523220"/>
          </a:xfrm>
          <a:prstGeom prst="rect">
            <a:avLst/>
          </a:prstGeom>
          <a:noFill/>
        </p:spPr>
        <p:txBody>
          <a:bodyPr wrap="square" rtlCol="0">
            <a:spAutoFit/>
          </a:bodyPr>
          <a:lstStyle/>
          <a:p>
            <a:r>
              <a:rPr lang="en-US" sz="2800" b="1"/>
              <a:t>Step 1: What safety results are being sought by the agency?</a:t>
            </a:r>
          </a:p>
        </p:txBody>
      </p:sp>
      <p:sp>
        <p:nvSpPr>
          <p:cNvPr id="31" name="TextBox 30">
            <a:extLst>
              <a:ext uri="{FF2B5EF4-FFF2-40B4-BE49-F238E27FC236}">
                <a16:creationId xmlns:a16="http://schemas.microsoft.com/office/drawing/2014/main" id="{9938BB8F-8AB6-7484-E1CB-520421E480E5}"/>
              </a:ext>
            </a:extLst>
          </p:cNvPr>
          <p:cNvSpPr txBox="1"/>
          <p:nvPr/>
        </p:nvSpPr>
        <p:spPr>
          <a:xfrm>
            <a:off x="4711484" y="976221"/>
            <a:ext cx="725837" cy="430887"/>
          </a:xfrm>
          <a:prstGeom prst="rect">
            <a:avLst/>
          </a:prstGeom>
          <a:noFill/>
        </p:spPr>
        <p:txBody>
          <a:bodyPr wrap="square" rtlCol="0">
            <a:spAutoFit/>
          </a:bodyPr>
          <a:lstStyle/>
          <a:p>
            <a:pPr algn="ctr"/>
            <a:r>
              <a:rPr lang="en-US" sz="1100" b="1">
                <a:solidFill>
                  <a:schemeClr val="bg1"/>
                </a:solidFill>
                <a:effectLst/>
              </a:rPr>
              <a:t>Social Cost</a:t>
            </a:r>
            <a:endParaRPr lang="en-US" sz="1100" b="1">
              <a:solidFill>
                <a:schemeClr val="bg1"/>
              </a:solidFill>
            </a:endParaRPr>
          </a:p>
        </p:txBody>
      </p:sp>
      <p:sp>
        <p:nvSpPr>
          <p:cNvPr id="32" name="TextBox 31">
            <a:extLst>
              <a:ext uri="{FF2B5EF4-FFF2-40B4-BE49-F238E27FC236}">
                <a16:creationId xmlns:a16="http://schemas.microsoft.com/office/drawing/2014/main" id="{C4196FCB-2D5B-4D6D-E7CC-1A633C43A815}"/>
              </a:ext>
            </a:extLst>
          </p:cNvPr>
          <p:cNvSpPr txBox="1"/>
          <p:nvPr/>
        </p:nvSpPr>
        <p:spPr>
          <a:xfrm>
            <a:off x="4490033" y="1532573"/>
            <a:ext cx="1169544"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Final Outcomes</a:t>
            </a:r>
          </a:p>
        </p:txBody>
      </p:sp>
      <p:sp>
        <p:nvSpPr>
          <p:cNvPr id="33" name="TextBox 32">
            <a:extLst>
              <a:ext uri="{FF2B5EF4-FFF2-40B4-BE49-F238E27FC236}">
                <a16:creationId xmlns:a16="http://schemas.microsoft.com/office/drawing/2014/main" id="{51274F2C-5BF9-D41B-F0A9-74EFE94641AB}"/>
              </a:ext>
            </a:extLst>
          </p:cNvPr>
          <p:cNvSpPr txBox="1"/>
          <p:nvPr/>
        </p:nvSpPr>
        <p:spPr>
          <a:xfrm>
            <a:off x="4445156" y="1960526"/>
            <a:ext cx="1334323" cy="43088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Intermediate Outcomes</a:t>
            </a:r>
          </a:p>
        </p:txBody>
      </p:sp>
      <p:sp>
        <p:nvSpPr>
          <p:cNvPr id="34" name="TextBox 33">
            <a:extLst>
              <a:ext uri="{FF2B5EF4-FFF2-40B4-BE49-F238E27FC236}">
                <a16:creationId xmlns:a16="http://schemas.microsoft.com/office/drawing/2014/main" id="{F4AC1C5F-94D8-0412-DF1C-9DE62C4CC170}"/>
              </a:ext>
            </a:extLst>
          </p:cNvPr>
          <p:cNvSpPr txBox="1"/>
          <p:nvPr/>
        </p:nvSpPr>
        <p:spPr>
          <a:xfrm>
            <a:off x="4418005" y="2401738"/>
            <a:ext cx="1334323" cy="261610"/>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Outputs</a:t>
            </a:r>
          </a:p>
        </p:txBody>
      </p:sp>
      <p:sp>
        <p:nvSpPr>
          <p:cNvPr id="35" name="TextBox 34">
            <a:extLst>
              <a:ext uri="{FF2B5EF4-FFF2-40B4-BE49-F238E27FC236}">
                <a16:creationId xmlns:a16="http://schemas.microsoft.com/office/drawing/2014/main" id="{DC76AF25-42B5-E50A-DE5E-E808A6232D8E}"/>
              </a:ext>
            </a:extLst>
          </p:cNvPr>
          <p:cNvSpPr txBox="1"/>
          <p:nvPr/>
        </p:nvSpPr>
        <p:spPr>
          <a:xfrm>
            <a:off x="4374496" y="2663260"/>
            <a:ext cx="1377832" cy="307777"/>
          </a:xfrm>
          <a:prstGeom prst="rect">
            <a:avLst/>
          </a:prstGeom>
          <a:noFill/>
        </p:spPr>
        <p:txBody>
          <a:bodyPr wrap="square" rtlCol="0">
            <a:spAutoFit/>
          </a:bodyPr>
          <a:lstStyle/>
          <a:p>
            <a:pPr algn="ctr"/>
            <a:r>
              <a:rPr lang="en-US" sz="1400" b="1">
                <a:solidFill>
                  <a:schemeClr val="bg1"/>
                </a:solidFill>
                <a:effectLst/>
              </a:rPr>
              <a:t>Road Network</a:t>
            </a:r>
            <a:endParaRPr lang="en-US" sz="1400" b="1">
              <a:solidFill>
                <a:schemeClr val="bg1"/>
              </a:solidFill>
            </a:endParaRPr>
          </a:p>
        </p:txBody>
      </p:sp>
      <p:sp>
        <p:nvSpPr>
          <p:cNvPr id="36" name="TextBox 35">
            <a:extLst>
              <a:ext uri="{FF2B5EF4-FFF2-40B4-BE49-F238E27FC236}">
                <a16:creationId xmlns:a16="http://schemas.microsoft.com/office/drawing/2014/main" id="{16FF0831-20C6-9FAF-BF2D-7C9B730A18D3}"/>
              </a:ext>
            </a:extLst>
          </p:cNvPr>
          <p:cNvSpPr txBox="1"/>
          <p:nvPr/>
        </p:nvSpPr>
        <p:spPr>
          <a:xfrm>
            <a:off x="3565688" y="3218796"/>
            <a:ext cx="1051050"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Planning, design, operation, </a:t>
            </a:r>
          </a:p>
          <a:p>
            <a:r>
              <a:rPr lang="en-US"/>
              <a:t>and use</a:t>
            </a:r>
          </a:p>
        </p:txBody>
      </p:sp>
      <p:sp>
        <p:nvSpPr>
          <p:cNvPr id="37" name="TextBox 36">
            <a:extLst>
              <a:ext uri="{FF2B5EF4-FFF2-40B4-BE49-F238E27FC236}">
                <a16:creationId xmlns:a16="http://schemas.microsoft.com/office/drawing/2014/main" id="{EEB2E048-BA7D-5CCA-858B-20ED4F7F2F65}"/>
              </a:ext>
            </a:extLst>
          </p:cNvPr>
          <p:cNvSpPr txBox="1"/>
          <p:nvPr/>
        </p:nvSpPr>
        <p:spPr>
          <a:xfrm>
            <a:off x="4548877" y="3227975"/>
            <a:ext cx="1051050"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Entry/exit of vehicles, drivers and operators</a:t>
            </a:r>
          </a:p>
        </p:txBody>
      </p:sp>
      <p:sp>
        <p:nvSpPr>
          <p:cNvPr id="38" name="TextBox 37">
            <a:extLst>
              <a:ext uri="{FF2B5EF4-FFF2-40B4-BE49-F238E27FC236}">
                <a16:creationId xmlns:a16="http://schemas.microsoft.com/office/drawing/2014/main" id="{F912BE80-C12C-91BE-224E-4A9F20783C10}"/>
              </a:ext>
            </a:extLst>
          </p:cNvPr>
          <p:cNvSpPr txBox="1"/>
          <p:nvPr/>
        </p:nvSpPr>
        <p:spPr>
          <a:xfrm>
            <a:off x="5507695" y="3242562"/>
            <a:ext cx="1222933" cy="769441"/>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Recovery and rehabilitation of crash victims</a:t>
            </a:r>
          </a:p>
        </p:txBody>
      </p:sp>
      <p:sp>
        <p:nvSpPr>
          <p:cNvPr id="39" name="TextBox 38">
            <a:extLst>
              <a:ext uri="{FF2B5EF4-FFF2-40B4-BE49-F238E27FC236}">
                <a16:creationId xmlns:a16="http://schemas.microsoft.com/office/drawing/2014/main" id="{C5929E49-51E2-91F7-8020-A8337A5B1A1B}"/>
              </a:ext>
            </a:extLst>
          </p:cNvPr>
          <p:cNvSpPr txBox="1"/>
          <p:nvPr/>
        </p:nvSpPr>
        <p:spPr>
          <a:xfrm>
            <a:off x="4174975" y="4220671"/>
            <a:ext cx="1889481" cy="307777"/>
          </a:xfrm>
          <a:prstGeom prst="rect">
            <a:avLst/>
          </a:prstGeom>
          <a:noFill/>
        </p:spPr>
        <p:txBody>
          <a:bodyPr wrap="square" rtlCol="0">
            <a:spAutoFit/>
          </a:bodyPr>
          <a:lstStyle>
            <a:defPPr>
              <a:defRPr lang="en-US"/>
            </a:defPPr>
            <a:lvl1pPr algn="ctr">
              <a:defRPr sz="1400" b="1">
                <a:solidFill>
                  <a:schemeClr val="bg1"/>
                </a:solidFill>
                <a:effectLst/>
              </a:defRPr>
            </a:lvl1pPr>
          </a:lstStyle>
          <a:p>
            <a:r>
              <a:rPr lang="en-US"/>
              <a:t>Results Focus</a:t>
            </a:r>
          </a:p>
        </p:txBody>
      </p:sp>
      <p:sp>
        <p:nvSpPr>
          <p:cNvPr id="40" name="TextBox 39">
            <a:extLst>
              <a:ext uri="{FF2B5EF4-FFF2-40B4-BE49-F238E27FC236}">
                <a16:creationId xmlns:a16="http://schemas.microsoft.com/office/drawing/2014/main" id="{FEF01A94-48BA-019A-51CC-30521327156C}"/>
              </a:ext>
            </a:extLst>
          </p:cNvPr>
          <p:cNvSpPr txBox="1"/>
          <p:nvPr/>
        </p:nvSpPr>
        <p:spPr>
          <a:xfrm rot="18009739">
            <a:off x="2123311" y="5040737"/>
            <a:ext cx="1377831" cy="307777"/>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Coordination</a:t>
            </a:r>
          </a:p>
        </p:txBody>
      </p:sp>
      <p:sp>
        <p:nvSpPr>
          <p:cNvPr id="41" name="TextBox 40">
            <a:extLst>
              <a:ext uri="{FF2B5EF4-FFF2-40B4-BE49-F238E27FC236}">
                <a16:creationId xmlns:a16="http://schemas.microsoft.com/office/drawing/2014/main" id="{ABC08CE8-F86B-1F37-11DB-F0AD5A43AC66}"/>
              </a:ext>
            </a:extLst>
          </p:cNvPr>
          <p:cNvSpPr txBox="1"/>
          <p:nvPr/>
        </p:nvSpPr>
        <p:spPr>
          <a:xfrm rot="18009739">
            <a:off x="2831375" y="5044584"/>
            <a:ext cx="1377831" cy="300082"/>
          </a:xfrm>
          <a:prstGeom prst="rect">
            <a:avLst/>
          </a:prstGeom>
          <a:noFill/>
        </p:spPr>
        <p:txBody>
          <a:bodyPr wrap="square" rtlCol="0">
            <a:spAutoFit/>
          </a:bodyPr>
          <a:lstStyle>
            <a:defPPr>
              <a:defRPr lang="en-US"/>
            </a:defPPr>
            <a:lvl1pPr algn="ctr">
              <a:defRPr sz="1100" b="1">
                <a:solidFill>
                  <a:schemeClr val="bg1"/>
                </a:solidFill>
                <a:effectLst/>
              </a:defRPr>
            </a:lvl1pPr>
          </a:lstStyle>
          <a:p>
            <a:r>
              <a:rPr lang="en-US"/>
              <a:t>Legislation</a:t>
            </a:r>
          </a:p>
        </p:txBody>
      </p:sp>
      <p:sp>
        <p:nvSpPr>
          <p:cNvPr id="42" name="TextBox 41">
            <a:extLst>
              <a:ext uri="{FF2B5EF4-FFF2-40B4-BE49-F238E27FC236}">
                <a16:creationId xmlns:a16="http://schemas.microsoft.com/office/drawing/2014/main" id="{C9CD03D3-6145-F612-4619-5BF82B2476B2}"/>
              </a:ext>
            </a:extLst>
          </p:cNvPr>
          <p:cNvSpPr txBox="1"/>
          <p:nvPr/>
        </p:nvSpPr>
        <p:spPr>
          <a:xfrm rot="18009739">
            <a:off x="3739554" y="4856071"/>
            <a:ext cx="1377831" cy="677108"/>
          </a:xfrm>
          <a:prstGeom prst="rect">
            <a:avLst/>
          </a:prstGeom>
          <a:noFill/>
        </p:spPr>
        <p:txBody>
          <a:bodyPr wrap="square" rtlCol="0">
            <a:spAutoFit/>
          </a:bodyPr>
          <a:lstStyle/>
          <a:p>
            <a:pPr algn="ctr"/>
            <a:r>
              <a:rPr lang="en-US" sz="1350">
                <a:solidFill>
                  <a:schemeClr val="bg1"/>
                </a:solidFill>
                <a:effectLst/>
                <a:latin typeface="Andes" panose="02000000000000000000" pitchFamily="2" charset="0"/>
              </a:rPr>
              <a:t>Funding </a:t>
            </a:r>
            <a:r>
              <a:rPr lang="en-US" sz="1100" b="1">
                <a:solidFill>
                  <a:schemeClr val="bg1"/>
                </a:solidFill>
              </a:rPr>
              <a:t>and</a:t>
            </a:r>
            <a:r>
              <a:rPr lang="en-US" sz="1350">
                <a:solidFill>
                  <a:schemeClr val="bg1"/>
                </a:solidFill>
                <a:effectLst/>
                <a:latin typeface="Andes" panose="02000000000000000000" pitchFamily="2" charset="0"/>
              </a:rPr>
              <a:t> </a:t>
            </a:r>
            <a:r>
              <a:rPr lang="en-US" sz="1100" b="1">
                <a:solidFill>
                  <a:schemeClr val="bg1"/>
                </a:solidFill>
              </a:rPr>
              <a:t>resource</a:t>
            </a:r>
            <a:r>
              <a:rPr lang="en-US" sz="1350">
                <a:solidFill>
                  <a:schemeClr val="bg1"/>
                </a:solidFill>
                <a:effectLst/>
                <a:latin typeface="Andes" panose="02000000000000000000" pitchFamily="2" charset="0"/>
              </a:rPr>
              <a:t> </a:t>
            </a:r>
            <a:r>
              <a:rPr lang="en-US" sz="1100" b="1">
                <a:solidFill>
                  <a:schemeClr val="bg1"/>
                </a:solidFill>
              </a:rPr>
              <a:t>allocation</a:t>
            </a:r>
          </a:p>
        </p:txBody>
      </p:sp>
      <p:sp>
        <p:nvSpPr>
          <p:cNvPr id="43" name="TextBox 42">
            <a:extLst>
              <a:ext uri="{FF2B5EF4-FFF2-40B4-BE49-F238E27FC236}">
                <a16:creationId xmlns:a16="http://schemas.microsoft.com/office/drawing/2014/main" id="{1296B0F0-AB1D-EB52-F882-E8A07E24241C}"/>
              </a:ext>
            </a:extLst>
          </p:cNvPr>
          <p:cNvSpPr txBox="1"/>
          <p:nvPr/>
        </p:nvSpPr>
        <p:spPr>
          <a:xfrm rot="18009739">
            <a:off x="4631283" y="5063820"/>
            <a:ext cx="1377831" cy="261610"/>
          </a:xfrm>
          <a:prstGeom prst="rect">
            <a:avLst/>
          </a:prstGeom>
          <a:noFill/>
        </p:spPr>
        <p:txBody>
          <a:bodyPr wrap="square" rtlCol="0">
            <a:spAutoFit/>
          </a:bodyPr>
          <a:lstStyle/>
          <a:p>
            <a:pPr algn="ctr"/>
            <a:r>
              <a:rPr lang="en-US" sz="1100" b="1">
                <a:solidFill>
                  <a:schemeClr val="bg1"/>
                </a:solidFill>
              </a:rPr>
              <a:t>Promotion</a:t>
            </a:r>
          </a:p>
        </p:txBody>
      </p:sp>
      <p:sp>
        <p:nvSpPr>
          <p:cNvPr id="44" name="TextBox 43">
            <a:extLst>
              <a:ext uri="{FF2B5EF4-FFF2-40B4-BE49-F238E27FC236}">
                <a16:creationId xmlns:a16="http://schemas.microsoft.com/office/drawing/2014/main" id="{D13A17E1-8A53-B7A3-F9F6-BF1503440D39}"/>
              </a:ext>
            </a:extLst>
          </p:cNvPr>
          <p:cNvSpPr txBox="1"/>
          <p:nvPr/>
        </p:nvSpPr>
        <p:spPr>
          <a:xfrm rot="18009739">
            <a:off x="5522264" y="4959945"/>
            <a:ext cx="1377831" cy="469359"/>
          </a:xfrm>
          <a:prstGeom prst="rect">
            <a:avLst/>
          </a:prstGeom>
          <a:noFill/>
        </p:spPr>
        <p:txBody>
          <a:bodyPr wrap="square" rtlCol="0">
            <a:spAutoFit/>
          </a:bodyPr>
          <a:lstStyle/>
          <a:p>
            <a:pPr algn="ctr"/>
            <a:r>
              <a:rPr lang="en-US" sz="1100" b="1">
                <a:solidFill>
                  <a:schemeClr val="bg1"/>
                </a:solidFill>
              </a:rPr>
              <a:t>Monitoring</a:t>
            </a:r>
            <a:r>
              <a:rPr lang="en-US" sz="1350">
                <a:solidFill>
                  <a:schemeClr val="bg1"/>
                </a:solidFill>
                <a:effectLst/>
                <a:latin typeface="Andes" panose="02000000000000000000" pitchFamily="2" charset="0"/>
              </a:rPr>
              <a:t> and </a:t>
            </a:r>
            <a:r>
              <a:rPr lang="en-US" sz="1100" b="1">
                <a:solidFill>
                  <a:schemeClr val="bg1"/>
                </a:solidFill>
              </a:rPr>
              <a:t>evaluation</a:t>
            </a:r>
          </a:p>
        </p:txBody>
      </p:sp>
      <p:sp>
        <p:nvSpPr>
          <p:cNvPr id="45" name="TextBox 44">
            <a:extLst>
              <a:ext uri="{FF2B5EF4-FFF2-40B4-BE49-F238E27FC236}">
                <a16:creationId xmlns:a16="http://schemas.microsoft.com/office/drawing/2014/main" id="{9A403598-24B7-717B-D90F-BAD314EB2F95}"/>
              </a:ext>
            </a:extLst>
          </p:cNvPr>
          <p:cNvSpPr txBox="1"/>
          <p:nvPr/>
        </p:nvSpPr>
        <p:spPr>
          <a:xfrm rot="18009739">
            <a:off x="6502033" y="4825293"/>
            <a:ext cx="1377831" cy="738664"/>
          </a:xfrm>
          <a:prstGeom prst="rect">
            <a:avLst/>
          </a:prstGeom>
          <a:noFill/>
        </p:spPr>
        <p:txBody>
          <a:bodyPr wrap="square" rtlCol="0">
            <a:spAutoFit/>
          </a:bodyPr>
          <a:lstStyle>
            <a:defPPr>
              <a:defRPr lang="en-US"/>
            </a:defPPr>
            <a:lvl1pPr algn="ctr">
              <a:defRPr sz="1100" b="1">
                <a:solidFill>
                  <a:schemeClr val="bg1"/>
                </a:solidFill>
              </a:defRPr>
            </a:lvl1pPr>
          </a:lstStyle>
          <a:p>
            <a:r>
              <a:rPr lang="en-US"/>
              <a:t>R&amp;D and knowledge transfer</a:t>
            </a:r>
          </a:p>
        </p:txBody>
      </p:sp>
      <p:grpSp>
        <p:nvGrpSpPr>
          <p:cNvPr id="47" name="Group 46">
            <a:extLst>
              <a:ext uri="{FF2B5EF4-FFF2-40B4-BE49-F238E27FC236}">
                <a16:creationId xmlns:a16="http://schemas.microsoft.com/office/drawing/2014/main" id="{4CD8ACA6-2568-46FD-442B-087867F37FA5}"/>
              </a:ext>
            </a:extLst>
          </p:cNvPr>
          <p:cNvGrpSpPr/>
          <p:nvPr/>
        </p:nvGrpSpPr>
        <p:grpSpPr>
          <a:xfrm>
            <a:off x="156463" y="963162"/>
            <a:ext cx="7942508" cy="4852379"/>
            <a:chOff x="231829" y="1345381"/>
            <a:chExt cx="8022784" cy="5215404"/>
          </a:xfrm>
        </p:grpSpPr>
        <p:grpSp>
          <p:nvGrpSpPr>
            <p:cNvPr id="48" name="Group 47">
              <a:extLst>
                <a:ext uri="{FF2B5EF4-FFF2-40B4-BE49-F238E27FC236}">
                  <a16:creationId xmlns:a16="http://schemas.microsoft.com/office/drawing/2014/main" id="{234B84EF-3398-9DCE-233C-C370CD49D363}"/>
                </a:ext>
              </a:extLst>
            </p:cNvPr>
            <p:cNvGrpSpPr/>
            <p:nvPr/>
          </p:nvGrpSpPr>
          <p:grpSpPr>
            <a:xfrm>
              <a:off x="231829" y="1345381"/>
              <a:ext cx="8022784" cy="5215404"/>
              <a:chOff x="672289" y="1586713"/>
              <a:chExt cx="6854611" cy="4456005"/>
            </a:xfrm>
          </p:grpSpPr>
          <p:sp>
            <p:nvSpPr>
              <p:cNvPr id="52" name="Freeform 11">
                <a:extLst>
                  <a:ext uri="{FF2B5EF4-FFF2-40B4-BE49-F238E27FC236}">
                    <a16:creationId xmlns:a16="http://schemas.microsoft.com/office/drawing/2014/main" id="{470EACE1-7B5C-30DB-2489-3C3B44F5EB42}"/>
                  </a:ext>
                </a:extLst>
              </p:cNvPr>
              <p:cNvSpPr/>
              <p:nvPr/>
            </p:nvSpPr>
            <p:spPr>
              <a:xfrm>
                <a:off x="672290" y="1586713"/>
                <a:ext cx="4287653" cy="1719564"/>
              </a:xfrm>
              <a:custGeom>
                <a:avLst/>
                <a:gdLst>
                  <a:gd name="connsiteX0" fmla="*/ 0 w 4287653"/>
                  <a:gd name="connsiteY0" fmla="*/ 0 h 1719564"/>
                  <a:gd name="connsiteX1" fmla="*/ 4287653 w 4287653"/>
                  <a:gd name="connsiteY1" fmla="*/ 0 h 1719564"/>
                  <a:gd name="connsiteX2" fmla="*/ 3290307 w 4287653"/>
                  <a:gd name="connsiteY2" fmla="*/ 1719564 h 1719564"/>
                  <a:gd name="connsiteX3" fmla="*/ 0 w 4287653"/>
                  <a:gd name="connsiteY3" fmla="*/ 1719564 h 1719564"/>
                </a:gdLst>
                <a:ahLst/>
                <a:cxnLst>
                  <a:cxn ang="0">
                    <a:pos x="connsiteX0" y="connsiteY0"/>
                  </a:cxn>
                  <a:cxn ang="0">
                    <a:pos x="connsiteX1" y="connsiteY1"/>
                  </a:cxn>
                  <a:cxn ang="0">
                    <a:pos x="connsiteX2" y="connsiteY2"/>
                  </a:cxn>
                  <a:cxn ang="0">
                    <a:pos x="connsiteX3" y="connsiteY3"/>
                  </a:cxn>
                </a:cxnLst>
                <a:rect l="l" t="t" r="r" b="b"/>
                <a:pathLst>
                  <a:path w="4287653" h="1719564">
                    <a:moveTo>
                      <a:pt x="0" y="0"/>
                    </a:moveTo>
                    <a:lnTo>
                      <a:pt x="4287653" y="0"/>
                    </a:lnTo>
                    <a:lnTo>
                      <a:pt x="3290307" y="1719564"/>
                    </a:lnTo>
                    <a:lnTo>
                      <a:pt x="0" y="1719564"/>
                    </a:lnTo>
                    <a:close/>
                  </a:path>
                </a:pathLst>
              </a:custGeom>
              <a:solidFill>
                <a:srgbClr val="F6FB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179AF3"/>
                    </a:solidFill>
                    <a:effectLst/>
                    <a:latin typeface="+mj-lt"/>
                  </a:rPr>
                  <a:t>Results</a:t>
                </a:r>
                <a:endParaRPr lang="en-US" sz="1600" b="1">
                  <a:solidFill>
                    <a:srgbClr val="179AF3"/>
                  </a:solidFill>
                  <a:latin typeface="+mj-lt"/>
                </a:endParaRPr>
              </a:p>
            </p:txBody>
          </p:sp>
          <p:sp>
            <p:nvSpPr>
              <p:cNvPr id="53" name="Freeform 12">
                <a:extLst>
                  <a:ext uri="{FF2B5EF4-FFF2-40B4-BE49-F238E27FC236}">
                    <a16:creationId xmlns:a16="http://schemas.microsoft.com/office/drawing/2014/main" id="{B1E39F9A-E6E3-5CE7-B78A-DA48182439AA}"/>
                  </a:ext>
                </a:extLst>
              </p:cNvPr>
              <p:cNvSpPr/>
              <p:nvPr/>
            </p:nvSpPr>
            <p:spPr>
              <a:xfrm>
                <a:off x="672290" y="3344755"/>
                <a:ext cx="3276045" cy="1315653"/>
              </a:xfrm>
              <a:custGeom>
                <a:avLst/>
                <a:gdLst>
                  <a:gd name="connsiteX0" fmla="*/ 0 w 3276045"/>
                  <a:gd name="connsiteY0" fmla="*/ 0 h 1315653"/>
                  <a:gd name="connsiteX1" fmla="*/ 3276045 w 3276045"/>
                  <a:gd name="connsiteY1" fmla="*/ 0 h 1315653"/>
                  <a:gd name="connsiteX2" fmla="*/ 2512967 w 3276045"/>
                  <a:gd name="connsiteY2" fmla="*/ 1315653 h 1315653"/>
                  <a:gd name="connsiteX3" fmla="*/ 0 w 3276045"/>
                  <a:gd name="connsiteY3" fmla="*/ 1315653 h 1315653"/>
                </a:gdLst>
                <a:ahLst/>
                <a:cxnLst>
                  <a:cxn ang="0">
                    <a:pos x="connsiteX0" y="connsiteY0"/>
                  </a:cxn>
                  <a:cxn ang="0">
                    <a:pos x="connsiteX1" y="connsiteY1"/>
                  </a:cxn>
                  <a:cxn ang="0">
                    <a:pos x="connsiteX2" y="connsiteY2"/>
                  </a:cxn>
                  <a:cxn ang="0">
                    <a:pos x="connsiteX3" y="connsiteY3"/>
                  </a:cxn>
                </a:cxnLst>
                <a:rect l="l" t="t" r="r" b="b"/>
                <a:pathLst>
                  <a:path w="3276045" h="1315653">
                    <a:moveTo>
                      <a:pt x="0" y="0"/>
                    </a:moveTo>
                    <a:lnTo>
                      <a:pt x="3276045" y="0"/>
                    </a:lnTo>
                    <a:lnTo>
                      <a:pt x="2512967" y="1315653"/>
                    </a:lnTo>
                    <a:lnTo>
                      <a:pt x="0" y="1315653"/>
                    </a:lnTo>
                    <a:close/>
                  </a:path>
                </a:pathLst>
              </a:custGeom>
              <a:solidFill>
                <a:srgbClr val="E5F2F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171BC"/>
                    </a:solidFill>
                    <a:effectLst/>
                    <a:latin typeface="+mj-lt"/>
                  </a:rPr>
                  <a:t>Interventions</a:t>
                </a:r>
                <a:endParaRPr lang="en-US" sz="1600" b="1">
                  <a:solidFill>
                    <a:srgbClr val="0171BC"/>
                  </a:solidFill>
                  <a:latin typeface="+mj-lt"/>
                </a:endParaRPr>
              </a:p>
            </p:txBody>
          </p:sp>
          <p:sp>
            <p:nvSpPr>
              <p:cNvPr id="54" name="Freeform 13">
                <a:extLst>
                  <a:ext uri="{FF2B5EF4-FFF2-40B4-BE49-F238E27FC236}">
                    <a16:creationId xmlns:a16="http://schemas.microsoft.com/office/drawing/2014/main" id="{5B243D0E-BB2B-BAA8-DC7C-C8C6F921C966}"/>
                  </a:ext>
                </a:extLst>
              </p:cNvPr>
              <p:cNvSpPr/>
              <p:nvPr/>
            </p:nvSpPr>
            <p:spPr>
              <a:xfrm>
                <a:off x="672290" y="4693551"/>
                <a:ext cx="2497907" cy="1313558"/>
              </a:xfrm>
              <a:custGeom>
                <a:avLst/>
                <a:gdLst>
                  <a:gd name="connsiteX0" fmla="*/ 0 w 2497907"/>
                  <a:gd name="connsiteY0" fmla="*/ 0 h 1313558"/>
                  <a:gd name="connsiteX1" fmla="*/ 2497907 w 2497907"/>
                  <a:gd name="connsiteY1" fmla="*/ 0 h 1313558"/>
                  <a:gd name="connsiteX2" fmla="*/ 1736043 w 2497907"/>
                  <a:gd name="connsiteY2" fmla="*/ 1313558 h 1313558"/>
                  <a:gd name="connsiteX3" fmla="*/ 0 w 2497907"/>
                  <a:gd name="connsiteY3" fmla="*/ 1313558 h 1313558"/>
                </a:gdLst>
                <a:ahLst/>
                <a:cxnLst>
                  <a:cxn ang="0">
                    <a:pos x="connsiteX0" y="connsiteY0"/>
                  </a:cxn>
                  <a:cxn ang="0">
                    <a:pos x="connsiteX1" y="connsiteY1"/>
                  </a:cxn>
                  <a:cxn ang="0">
                    <a:pos x="connsiteX2" y="connsiteY2"/>
                  </a:cxn>
                  <a:cxn ang="0">
                    <a:pos x="connsiteX3" y="connsiteY3"/>
                  </a:cxn>
                </a:cxnLst>
                <a:rect l="l" t="t" r="r" b="b"/>
                <a:pathLst>
                  <a:path w="2497907" h="1313558">
                    <a:moveTo>
                      <a:pt x="0" y="0"/>
                    </a:moveTo>
                    <a:lnTo>
                      <a:pt x="2497907" y="0"/>
                    </a:lnTo>
                    <a:lnTo>
                      <a:pt x="1736043" y="1313558"/>
                    </a:lnTo>
                    <a:lnTo>
                      <a:pt x="0" y="1313558"/>
                    </a:lnTo>
                    <a:close/>
                  </a:path>
                </a:pathLst>
              </a:custGeom>
              <a:solidFill>
                <a:srgbClr val="00224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US" sz="1600" b="1">
                    <a:solidFill>
                      <a:srgbClr val="002144"/>
                    </a:solidFill>
                    <a:effectLst/>
                    <a:latin typeface="+mj-lt"/>
                  </a:rPr>
                  <a:t>Institutional </a:t>
                </a:r>
              </a:p>
              <a:p>
                <a:pPr lvl="1"/>
                <a:r>
                  <a:rPr lang="en-US" sz="1600" b="1">
                    <a:solidFill>
                      <a:srgbClr val="002144"/>
                    </a:solidFill>
                    <a:effectLst/>
                    <a:latin typeface="+mj-lt"/>
                  </a:rPr>
                  <a:t>Management </a:t>
                </a:r>
              </a:p>
              <a:p>
                <a:pPr lvl="1"/>
                <a:r>
                  <a:rPr lang="en-US" sz="1600" b="1">
                    <a:solidFill>
                      <a:srgbClr val="002144"/>
                    </a:solidFill>
                    <a:effectLst/>
                    <a:latin typeface="+mj-lt"/>
                  </a:rPr>
                  <a:t>Functions</a:t>
                </a:r>
                <a:endParaRPr lang="en-US" sz="1600" b="1">
                  <a:solidFill>
                    <a:srgbClr val="002144"/>
                  </a:solidFill>
                  <a:latin typeface="+mj-lt"/>
                </a:endParaRPr>
              </a:p>
            </p:txBody>
          </p:sp>
          <p:cxnSp>
            <p:nvCxnSpPr>
              <p:cNvPr id="55" name="Straight Connector 54">
                <a:extLst>
                  <a:ext uri="{FF2B5EF4-FFF2-40B4-BE49-F238E27FC236}">
                    <a16:creationId xmlns:a16="http://schemas.microsoft.com/office/drawing/2014/main" id="{7623E2EC-2342-2A5C-90EA-8C180EAA6C4B}"/>
                  </a:ext>
                </a:extLst>
              </p:cNvPr>
              <p:cNvCxnSpPr>
                <a:cxnSpLocks/>
              </p:cNvCxnSpPr>
              <p:nvPr/>
            </p:nvCxnSpPr>
            <p:spPr>
              <a:xfrm flipH="1">
                <a:off x="672289" y="3332018"/>
                <a:ext cx="3278533" cy="0"/>
              </a:xfrm>
              <a:prstGeom prst="line">
                <a:avLst/>
              </a:prstGeom>
              <a:ln w="25400">
                <a:solidFill>
                  <a:srgbClr val="179AF3"/>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42CD07D-E211-6685-05A2-25F6E156F2EC}"/>
                  </a:ext>
                </a:extLst>
              </p:cNvPr>
              <p:cNvCxnSpPr>
                <a:cxnSpLocks/>
              </p:cNvCxnSpPr>
              <p:nvPr/>
            </p:nvCxnSpPr>
            <p:spPr>
              <a:xfrm flipH="1">
                <a:off x="672289" y="6001279"/>
                <a:ext cx="1751191" cy="0"/>
              </a:xfrm>
              <a:prstGeom prst="line">
                <a:avLst/>
              </a:prstGeom>
              <a:ln w="25400">
                <a:solidFill>
                  <a:srgbClr val="002144"/>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9617967-C76E-7359-A05F-7C5B440751E9}"/>
                  </a:ext>
                </a:extLst>
              </p:cNvPr>
              <p:cNvCxnSpPr>
                <a:cxnSpLocks/>
              </p:cNvCxnSpPr>
              <p:nvPr/>
            </p:nvCxnSpPr>
            <p:spPr>
              <a:xfrm flipH="1">
                <a:off x="3020112" y="4935903"/>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4D41415-91DD-8F5F-9101-794D14BBF02F}"/>
                  </a:ext>
                </a:extLst>
              </p:cNvPr>
              <p:cNvCxnSpPr>
                <a:cxnSpLocks/>
              </p:cNvCxnSpPr>
              <p:nvPr/>
            </p:nvCxnSpPr>
            <p:spPr>
              <a:xfrm flipH="1">
                <a:off x="672289" y="4680376"/>
                <a:ext cx="2502422" cy="0"/>
              </a:xfrm>
              <a:prstGeom prst="line">
                <a:avLst/>
              </a:prstGeom>
              <a:ln w="25400">
                <a:solidFill>
                  <a:srgbClr val="0171BC"/>
                </a:solidFill>
              </a:ln>
            </p:spPr>
            <p:style>
              <a:lnRef idx="2">
                <a:schemeClr val="accent1"/>
              </a:lnRef>
              <a:fillRef idx="0">
                <a:schemeClr val="accent1"/>
              </a:fillRef>
              <a:effectRef idx="1">
                <a:schemeClr val="accent1"/>
              </a:effectRef>
              <a:fontRef idx="minor">
                <a:schemeClr val="tx1"/>
              </a:fontRef>
            </p:style>
          </p:cxnSp>
          <p:sp>
            <p:nvSpPr>
              <p:cNvPr id="59" name="Freeform 18">
                <a:extLst>
                  <a:ext uri="{FF2B5EF4-FFF2-40B4-BE49-F238E27FC236}">
                    <a16:creationId xmlns:a16="http://schemas.microsoft.com/office/drawing/2014/main" id="{0BB42DA4-1407-7D2C-2DC7-A70470A07048}"/>
                  </a:ext>
                </a:extLst>
              </p:cNvPr>
              <p:cNvSpPr/>
              <p:nvPr/>
            </p:nvSpPr>
            <p:spPr>
              <a:xfrm flipV="1">
                <a:off x="3922999" y="3318372"/>
                <a:ext cx="2069815" cy="54083"/>
              </a:xfrm>
              <a:custGeom>
                <a:avLst/>
                <a:gdLst>
                  <a:gd name="connsiteX0" fmla="*/ 26518 w 1749718"/>
                  <a:gd name="connsiteY0" fmla="*/ 45719 h 45719"/>
                  <a:gd name="connsiteX1" fmla="*/ 1723201 w 1749718"/>
                  <a:gd name="connsiteY1" fmla="*/ 45719 h 45719"/>
                  <a:gd name="connsiteX2" fmla="*/ 1749718 w 1749718"/>
                  <a:gd name="connsiteY2" fmla="*/ 0 h 45719"/>
                  <a:gd name="connsiteX3" fmla="*/ 0 w 1749718"/>
                  <a:gd name="connsiteY3" fmla="*/ 0 h 45719"/>
                  <a:gd name="connsiteX4" fmla="*/ 26518 w 1749718"/>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18" h="45719">
                    <a:moveTo>
                      <a:pt x="26518" y="45719"/>
                    </a:moveTo>
                    <a:lnTo>
                      <a:pt x="1723201" y="45719"/>
                    </a:lnTo>
                    <a:lnTo>
                      <a:pt x="1749718" y="0"/>
                    </a:lnTo>
                    <a:lnTo>
                      <a:pt x="0" y="0"/>
                    </a:lnTo>
                    <a:lnTo>
                      <a:pt x="26518" y="45719"/>
                    </a:lnTo>
                    <a:close/>
                  </a:path>
                </a:pathLst>
              </a:custGeom>
              <a:noFill/>
              <a:ln>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a:noFill/>
                </a:endParaRPr>
              </a:p>
            </p:txBody>
          </p:sp>
          <p:sp>
            <p:nvSpPr>
              <p:cNvPr id="60" name="Freeform 19">
                <a:extLst>
                  <a:ext uri="{FF2B5EF4-FFF2-40B4-BE49-F238E27FC236}">
                    <a16:creationId xmlns:a16="http://schemas.microsoft.com/office/drawing/2014/main" id="{8580DC35-5108-828D-F244-9A418132E9BA}"/>
                  </a:ext>
                </a:extLst>
              </p:cNvPr>
              <p:cNvSpPr/>
              <p:nvPr/>
            </p:nvSpPr>
            <p:spPr>
              <a:xfrm flipV="1">
                <a:off x="3954369" y="1588131"/>
                <a:ext cx="2007078" cy="1730240"/>
              </a:xfrm>
              <a:custGeom>
                <a:avLst/>
                <a:gdLst>
                  <a:gd name="connsiteX0" fmla="*/ 848341 w 1696683"/>
                  <a:gd name="connsiteY0" fmla="*/ 1462658 h 1462658"/>
                  <a:gd name="connsiteX1" fmla="*/ 1696683 w 1696683"/>
                  <a:gd name="connsiteY1" fmla="*/ 0 h 1462658"/>
                  <a:gd name="connsiteX2" fmla="*/ 0 w 1696683"/>
                  <a:gd name="connsiteY2" fmla="*/ 0 h 1462658"/>
                  <a:gd name="connsiteX3" fmla="*/ 848341 w 1696683"/>
                  <a:gd name="connsiteY3" fmla="*/ 1462658 h 1462658"/>
                </a:gdLst>
                <a:ahLst/>
                <a:cxnLst>
                  <a:cxn ang="0">
                    <a:pos x="connsiteX0" y="connsiteY0"/>
                  </a:cxn>
                  <a:cxn ang="0">
                    <a:pos x="connsiteX1" y="connsiteY1"/>
                  </a:cxn>
                  <a:cxn ang="0">
                    <a:pos x="connsiteX2" y="connsiteY2"/>
                  </a:cxn>
                  <a:cxn ang="0">
                    <a:pos x="connsiteX3" y="connsiteY3"/>
                  </a:cxn>
                </a:cxnLst>
                <a:rect l="l" t="t" r="r" b="b"/>
                <a:pathLst>
                  <a:path w="1696683" h="1462658">
                    <a:moveTo>
                      <a:pt x="848341" y="1462658"/>
                    </a:moveTo>
                    <a:lnTo>
                      <a:pt x="1696683" y="0"/>
                    </a:lnTo>
                    <a:lnTo>
                      <a:pt x="0" y="0"/>
                    </a:lnTo>
                    <a:lnTo>
                      <a:pt x="848341" y="1462658"/>
                    </a:lnTo>
                    <a:close/>
                  </a:path>
                </a:pathLst>
              </a:custGeom>
              <a:solidFill>
                <a:srgbClr val="169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20">
                <a:extLst>
                  <a:ext uri="{FF2B5EF4-FFF2-40B4-BE49-F238E27FC236}">
                    <a16:creationId xmlns:a16="http://schemas.microsoft.com/office/drawing/2014/main" id="{386076A0-5690-9DD5-2458-5EA23FAE5E40}"/>
                  </a:ext>
                </a:extLst>
              </p:cNvPr>
              <p:cNvSpPr/>
              <p:nvPr/>
            </p:nvSpPr>
            <p:spPr>
              <a:xfrm flipV="1">
                <a:off x="3177636" y="3347223"/>
                <a:ext cx="3567652" cy="1324233"/>
              </a:xfrm>
              <a:custGeom>
                <a:avLst/>
                <a:gdLst>
                  <a:gd name="connsiteX0" fmla="*/ 661506 w 3072730"/>
                  <a:gd name="connsiteY0" fmla="*/ 1140528 h 1140528"/>
                  <a:gd name="connsiteX1" fmla="*/ 2411224 w 3072730"/>
                  <a:gd name="connsiteY1" fmla="*/ 1140528 h 1140528"/>
                  <a:gd name="connsiteX2" fmla="*/ 3072730 w 3072730"/>
                  <a:gd name="connsiteY2" fmla="*/ 0 h 1140528"/>
                  <a:gd name="connsiteX3" fmla="*/ 0 w 3072730"/>
                  <a:gd name="connsiteY3" fmla="*/ 0 h 1140528"/>
                  <a:gd name="connsiteX4" fmla="*/ 661506 w 3072730"/>
                  <a:gd name="connsiteY4" fmla="*/ 1140528 h 114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730" h="1140528">
                    <a:moveTo>
                      <a:pt x="661506" y="1140528"/>
                    </a:moveTo>
                    <a:lnTo>
                      <a:pt x="2411224" y="1140528"/>
                    </a:lnTo>
                    <a:lnTo>
                      <a:pt x="3072730" y="0"/>
                    </a:lnTo>
                    <a:lnTo>
                      <a:pt x="0" y="0"/>
                    </a:lnTo>
                    <a:lnTo>
                      <a:pt x="661506" y="1140528"/>
                    </a:lnTo>
                    <a:close/>
                  </a:path>
                </a:pathLst>
              </a:custGeom>
              <a:solidFill>
                <a:srgbClr val="0071B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21">
                <a:extLst>
                  <a:ext uri="{FF2B5EF4-FFF2-40B4-BE49-F238E27FC236}">
                    <a16:creationId xmlns:a16="http://schemas.microsoft.com/office/drawing/2014/main" id="{807084A4-0C3C-898E-506C-5F635A531CBC}"/>
                  </a:ext>
                </a:extLst>
              </p:cNvPr>
              <p:cNvSpPr/>
              <p:nvPr/>
            </p:nvSpPr>
            <p:spPr>
              <a:xfrm flipV="1">
                <a:off x="2403201" y="4700308"/>
                <a:ext cx="5123699" cy="1313558"/>
              </a:xfrm>
              <a:custGeom>
                <a:avLst/>
                <a:gdLst>
                  <a:gd name="connsiteX0" fmla="*/ 661507 w 4448777"/>
                  <a:gd name="connsiteY0" fmla="*/ 1140529 h 1140529"/>
                  <a:gd name="connsiteX1" fmla="*/ 3787271 w 4448777"/>
                  <a:gd name="connsiteY1" fmla="*/ 1140529 h 1140529"/>
                  <a:gd name="connsiteX2" fmla="*/ 4448777 w 4448777"/>
                  <a:gd name="connsiteY2" fmla="*/ 0 h 1140529"/>
                  <a:gd name="connsiteX3" fmla="*/ 0 w 4448777"/>
                  <a:gd name="connsiteY3" fmla="*/ 0 h 1140529"/>
                  <a:gd name="connsiteX4" fmla="*/ 661507 w 4448777"/>
                  <a:gd name="connsiteY4" fmla="*/ 1140529 h 114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77" h="1140529">
                    <a:moveTo>
                      <a:pt x="661507" y="1140529"/>
                    </a:moveTo>
                    <a:lnTo>
                      <a:pt x="3787271" y="1140529"/>
                    </a:lnTo>
                    <a:lnTo>
                      <a:pt x="4448777" y="0"/>
                    </a:lnTo>
                    <a:lnTo>
                      <a:pt x="0" y="0"/>
                    </a:lnTo>
                    <a:lnTo>
                      <a:pt x="661507" y="1140529"/>
                    </a:lnTo>
                    <a:close/>
                  </a:path>
                </a:pathLst>
              </a:cu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213C8CC9-B80C-E224-558F-352F3417420E}"/>
                  </a:ext>
                </a:extLst>
              </p:cNvPr>
              <p:cNvCxnSpPr>
                <a:cxnSpLocks/>
              </p:cNvCxnSpPr>
              <p:nvPr/>
            </p:nvCxnSpPr>
            <p:spPr>
              <a:xfrm>
                <a:off x="4494298" y="2319549"/>
                <a:ext cx="95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7D36EFA-FA89-3B02-7E16-C8279413FE65}"/>
                  </a:ext>
                </a:extLst>
              </p:cNvPr>
              <p:cNvCxnSpPr>
                <a:cxnSpLocks/>
              </p:cNvCxnSpPr>
              <p:nvPr/>
            </p:nvCxnSpPr>
            <p:spPr>
              <a:xfrm>
                <a:off x="4301755" y="2694199"/>
                <a:ext cx="133191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537115B-D97C-054A-D5D6-5B6CECE4BA0A}"/>
                  </a:ext>
                </a:extLst>
              </p:cNvPr>
              <p:cNvCxnSpPr>
                <a:cxnSpLocks/>
              </p:cNvCxnSpPr>
              <p:nvPr/>
            </p:nvCxnSpPr>
            <p:spPr>
              <a:xfrm>
                <a:off x="4095155" y="3072024"/>
                <a:ext cx="17707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813179CC-F082-3E0A-C9F1-9B4F12B9B82E}"/>
                  </a:ext>
                </a:extLst>
              </p:cNvPr>
              <p:cNvCxnSpPr>
                <a:cxnSpLocks/>
              </p:cNvCxnSpPr>
              <p:nvPr/>
            </p:nvCxnSpPr>
            <p:spPr>
              <a:xfrm>
                <a:off x="3816824" y="3571060"/>
                <a:ext cx="23144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4B0D1168-2BE1-D714-B3D4-824418B11C60}"/>
                  </a:ext>
                </a:extLst>
              </p:cNvPr>
              <p:cNvCxnSpPr>
                <a:cxnSpLocks/>
              </p:cNvCxnSpPr>
              <p:nvPr/>
            </p:nvCxnSpPr>
            <p:spPr>
              <a:xfrm>
                <a:off x="3014981" y="4942660"/>
                <a:ext cx="3905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FC04D833-D6C3-BA5D-4D07-10D42D41E102}"/>
                  </a:ext>
                </a:extLst>
              </p:cNvPr>
              <p:cNvCxnSpPr>
                <a:cxnSpLocks/>
              </p:cNvCxnSpPr>
              <p:nvPr/>
            </p:nvCxnSpPr>
            <p:spPr>
              <a:xfrm>
                <a:off x="4529210"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203D6DE4-A945-DE1A-E9F9-1D5646C591BE}"/>
                  </a:ext>
                </a:extLst>
              </p:cNvPr>
              <p:cNvCxnSpPr>
                <a:cxnSpLocks/>
              </p:cNvCxnSpPr>
              <p:nvPr/>
            </p:nvCxnSpPr>
            <p:spPr>
              <a:xfrm>
                <a:off x="5365615" y="3571060"/>
                <a:ext cx="0" cy="11160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F9306F6-C932-B35D-C251-E0020FC7003F}"/>
                  </a:ext>
                </a:extLst>
              </p:cNvPr>
              <p:cNvCxnSpPr>
                <a:cxnSpLocks/>
              </p:cNvCxnSpPr>
              <p:nvPr/>
            </p:nvCxnSpPr>
            <p:spPr>
              <a:xfrm flipH="1">
                <a:off x="3014981"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FB60CC7-2241-F1CD-4D2C-195323DC45CD}"/>
                  </a:ext>
                </a:extLst>
              </p:cNvPr>
              <p:cNvCxnSpPr>
                <a:cxnSpLocks/>
              </p:cNvCxnSpPr>
              <p:nvPr/>
            </p:nvCxnSpPr>
            <p:spPr>
              <a:xfrm flipH="1">
                <a:off x="3660420" y="4942660"/>
                <a:ext cx="641335" cy="10968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FF0ECFB-AFA1-82E9-052D-0B683356FA21}"/>
                  </a:ext>
                </a:extLst>
              </p:cNvPr>
              <p:cNvCxnSpPr>
                <a:cxnSpLocks/>
              </p:cNvCxnSpPr>
              <p:nvPr/>
            </p:nvCxnSpPr>
            <p:spPr>
              <a:xfrm flipH="1">
                <a:off x="4519557" y="4942660"/>
                <a:ext cx="643229" cy="11000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A372884-BD11-502D-4869-A1A2E7661DD0}"/>
                  </a:ext>
                </a:extLst>
              </p:cNvPr>
              <p:cNvCxnSpPr>
                <a:cxnSpLocks/>
              </p:cNvCxnSpPr>
              <p:nvPr/>
            </p:nvCxnSpPr>
            <p:spPr>
              <a:xfrm flipH="1">
                <a:off x="5171168" y="4939503"/>
                <a:ext cx="637824" cy="1090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84B9025-EE0F-A689-E138-69FCF0CE52D9}"/>
                  </a:ext>
                </a:extLst>
              </p:cNvPr>
              <p:cNvCxnSpPr>
                <a:cxnSpLocks/>
              </p:cNvCxnSpPr>
              <p:nvPr/>
            </p:nvCxnSpPr>
            <p:spPr>
              <a:xfrm flipH="1">
                <a:off x="6011098" y="4939503"/>
                <a:ext cx="641977" cy="10979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49" name="TextBox 48">
              <a:extLst>
                <a:ext uri="{FF2B5EF4-FFF2-40B4-BE49-F238E27FC236}">
                  <a16:creationId xmlns:a16="http://schemas.microsoft.com/office/drawing/2014/main" id="{3682D8DC-0144-DF1F-B2D6-1FE1E4DE68B2}"/>
                </a:ext>
              </a:extLst>
            </p:cNvPr>
            <p:cNvSpPr txBox="1"/>
            <p:nvPr/>
          </p:nvSpPr>
          <p:spPr>
            <a:xfrm>
              <a:off x="4539037" y="3388975"/>
              <a:ext cx="1377832" cy="307777"/>
            </a:xfrm>
            <a:prstGeom prst="rect">
              <a:avLst/>
            </a:prstGeom>
            <a:noFill/>
          </p:spPr>
          <p:txBody>
            <a:bodyPr wrap="square" rtlCol="0">
              <a:spAutoFit/>
            </a:bodyPr>
            <a:lstStyle/>
            <a:p>
              <a:pPr algn="ctr"/>
              <a:r>
                <a:rPr lang="en-US" sz="1400" b="1">
                  <a:solidFill>
                    <a:schemeClr val="bg1"/>
                  </a:solidFill>
                  <a:effectLst/>
                  <a:latin typeface="Andes Bold" panose="02000000000000000000" pitchFamily="2" charset="0"/>
                </a:rPr>
                <a:t>Road Network</a:t>
              </a:r>
              <a:endParaRPr lang="en-US" sz="1400" b="1">
                <a:solidFill>
                  <a:schemeClr val="bg1"/>
                </a:solidFill>
                <a:latin typeface="Andes Bold" panose="02000000000000000000" pitchFamily="2" charset="0"/>
              </a:endParaRPr>
            </a:p>
          </p:txBody>
        </p:sp>
        <p:sp>
          <p:nvSpPr>
            <p:cNvPr id="50" name="TextBox 49">
              <a:extLst>
                <a:ext uri="{FF2B5EF4-FFF2-40B4-BE49-F238E27FC236}">
                  <a16:creationId xmlns:a16="http://schemas.microsoft.com/office/drawing/2014/main" id="{25A89128-E214-95C4-A833-BBACAB333894}"/>
                </a:ext>
              </a:extLst>
            </p:cNvPr>
            <p:cNvSpPr txBox="1"/>
            <p:nvPr/>
          </p:nvSpPr>
          <p:spPr>
            <a:xfrm>
              <a:off x="4539037" y="4990059"/>
              <a:ext cx="1377832" cy="307777"/>
            </a:xfrm>
            <a:prstGeom prst="rect">
              <a:avLst/>
            </a:prstGeom>
            <a:noFill/>
          </p:spPr>
          <p:txBody>
            <a:bodyPr wrap="square" rtlCol="0">
              <a:spAutoFit/>
            </a:bodyPr>
            <a:lstStyle/>
            <a:p>
              <a:pPr algn="ctr"/>
              <a:r>
                <a:rPr lang="en-US" sz="1400" b="1">
                  <a:solidFill>
                    <a:schemeClr val="bg1"/>
                  </a:solidFill>
                  <a:effectLst/>
                  <a:latin typeface="Andes Bold" panose="02000000000000000000" pitchFamily="2" charset="0"/>
                </a:rPr>
                <a:t>Results Focus</a:t>
              </a:r>
              <a:endParaRPr lang="en-US" sz="1400" b="1">
                <a:solidFill>
                  <a:schemeClr val="bg1"/>
                </a:solidFill>
                <a:latin typeface="Andes Bold" panose="02000000000000000000" pitchFamily="2" charset="0"/>
              </a:endParaRPr>
            </a:p>
          </p:txBody>
        </p:sp>
      </p:grpSp>
      <p:grpSp>
        <p:nvGrpSpPr>
          <p:cNvPr id="2" name="Group 1">
            <a:extLst>
              <a:ext uri="{FF2B5EF4-FFF2-40B4-BE49-F238E27FC236}">
                <a16:creationId xmlns:a16="http://schemas.microsoft.com/office/drawing/2014/main" id="{98ADB71E-E83B-1203-96FA-AF14A70F112A}"/>
              </a:ext>
            </a:extLst>
          </p:cNvPr>
          <p:cNvGrpSpPr/>
          <p:nvPr/>
        </p:nvGrpSpPr>
        <p:grpSpPr>
          <a:xfrm>
            <a:off x="7608362" y="1747919"/>
            <a:ext cx="4168645" cy="2941754"/>
            <a:chOff x="7744699" y="2225157"/>
            <a:chExt cx="4168645" cy="2941754"/>
          </a:xfrm>
        </p:grpSpPr>
        <p:sp>
          <p:nvSpPr>
            <p:cNvPr id="3" name="Triangle 3">
              <a:extLst>
                <a:ext uri="{FF2B5EF4-FFF2-40B4-BE49-F238E27FC236}">
                  <a16:creationId xmlns:a16="http://schemas.microsoft.com/office/drawing/2014/main" id="{17394922-56F6-BB7C-B1F2-966E4BBD1DDC}"/>
                </a:ext>
              </a:extLst>
            </p:cNvPr>
            <p:cNvSpPr/>
            <p:nvPr/>
          </p:nvSpPr>
          <p:spPr>
            <a:xfrm rot="3600000">
              <a:off x="7811896" y="2689012"/>
              <a:ext cx="545051" cy="469871"/>
            </a:xfrm>
            <a:prstGeom prst="triangle">
              <a:avLst/>
            </a:prstGeom>
            <a:solidFill>
              <a:srgbClr val="189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A941B5-447F-D6B6-8B99-7E2304C25115}"/>
                </a:ext>
              </a:extLst>
            </p:cNvPr>
            <p:cNvSpPr/>
            <p:nvPr/>
          </p:nvSpPr>
          <p:spPr>
            <a:xfrm>
              <a:off x="8012342" y="2225157"/>
              <a:ext cx="3901002" cy="2941754"/>
            </a:xfrm>
            <a:prstGeom prst="rect">
              <a:avLst/>
            </a:prstGeom>
            <a:solidFill>
              <a:srgbClr val="F6FBFF"/>
            </a:solidFill>
            <a:ln/>
          </p:spPr>
          <p:style>
            <a:lnRef idx="0">
              <a:schemeClr val="accent4"/>
            </a:lnRef>
            <a:fillRef idx="3">
              <a:schemeClr val="accent4"/>
            </a:fillRef>
            <a:effectRef idx="3">
              <a:schemeClr val="accent4"/>
            </a:effectRef>
            <a:fontRef idx="minor">
              <a:schemeClr val="lt1"/>
            </a:fontRef>
          </p:style>
          <p:txBody>
            <a:bodyPr rtlCol="0" anchor="ctr"/>
            <a:lstStyle/>
            <a:p>
              <a:pPr marL="0" marR="0">
                <a:spcBef>
                  <a:spcPts val="0"/>
                </a:spcBef>
                <a:spcAft>
                  <a:spcPts val="0"/>
                </a:spcAft>
              </a:pPr>
              <a:endParaRPr lang="en-NZ" sz="1350">
                <a:solidFill>
                  <a:srgbClr val="1893E9"/>
                </a:solidFill>
                <a:effectLst/>
                <a:ea typeface="Times New Roman" panose="02020603050405020304" pitchFamily="18" charset="0"/>
                <a:cs typeface="Calibri" panose="020F0502020204030204" pitchFamily="34" charset="0"/>
              </a:endParaRPr>
            </a:p>
            <a:p>
              <a:pPr marL="0" marR="0">
                <a:spcBef>
                  <a:spcPts val="0"/>
                </a:spcBef>
                <a:spcAft>
                  <a:spcPts val="0"/>
                </a:spcAft>
              </a:pPr>
              <a:endParaRPr lang="en-NZ" sz="1350">
                <a:solidFill>
                  <a:srgbClr val="1893E9"/>
                </a:solidFill>
                <a:ea typeface="Times New Roman" panose="02020603050405020304" pitchFamily="18" charset="0"/>
                <a:cs typeface="Calibri" panose="020F0502020204030204" pitchFamily="34" charset="0"/>
              </a:endParaRPr>
            </a:p>
            <a:p>
              <a:pPr marL="0" marR="0">
                <a:spcBef>
                  <a:spcPts val="0"/>
                </a:spcBef>
                <a:spcAft>
                  <a:spcPts val="0"/>
                </a:spcAft>
              </a:pPr>
              <a:r>
                <a:rPr lang="en-NZ" sz="1350">
                  <a:solidFill>
                    <a:srgbClr val="1893E9"/>
                  </a:solidFill>
                  <a:effectLst/>
                  <a:ea typeface="Times New Roman" panose="02020603050405020304" pitchFamily="18" charset="0"/>
                  <a:cs typeface="Calibri" panose="020F0502020204030204" pitchFamily="34" charset="0"/>
                </a:rPr>
                <a:t>This is the crucial first step in engaging with all participating agencies, to gain an understanding of how focused they are on achieving safety results:</a:t>
              </a:r>
              <a:endParaRPr lang="en-US" sz="1350">
                <a:solidFill>
                  <a:srgbClr val="1893E9"/>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NZ" sz="1350">
                  <a:solidFill>
                    <a:srgbClr val="1893E9"/>
                  </a:solidFill>
                  <a:effectLst/>
                  <a:ea typeface="Times New Roman" panose="02020603050405020304" pitchFamily="18" charset="0"/>
                  <a:cs typeface="Calibri" panose="020F0502020204030204" pitchFamily="34" charset="0"/>
                </a:rPr>
                <a:t> </a:t>
              </a:r>
              <a:endParaRPr lang="en-US" sz="1350">
                <a:solidFill>
                  <a:srgbClr val="1893E9"/>
                </a:solidFill>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200"/>
                <a:buFont typeface="Symbol" pitchFamily="2" charset="2"/>
                <a:buChar char=""/>
              </a:pPr>
              <a:r>
                <a:rPr lang="en-NZ" sz="1350" i="1">
                  <a:solidFill>
                    <a:srgbClr val="1893E9"/>
                  </a:solidFill>
                  <a:cs typeface="Calibri" panose="020F0502020204030204" pitchFamily="34" charset="0"/>
                </a:rPr>
                <a:t>Alignment with current strategy and plan?</a:t>
              </a:r>
              <a:endParaRPr lang="en-US" sz="1350" i="1">
                <a:solidFill>
                  <a:srgbClr val="1893E9"/>
                </a:solidFill>
                <a:cs typeface="Calibri" panose="020F0502020204030204" pitchFamily="34" charset="0"/>
              </a:endParaRPr>
            </a:p>
            <a:p>
              <a:pPr marL="342900" lvl="0" indent="-342900" algn="just">
                <a:buFont typeface="Symbol" pitchFamily="2" charset="2"/>
                <a:buChar char="·"/>
                <a:tabLst>
                  <a:tab pos="457200" algn="l"/>
                </a:tabLst>
              </a:pPr>
              <a:r>
                <a:rPr lang="en-NZ" sz="1350" i="1">
                  <a:solidFill>
                    <a:srgbClr val="1893E9"/>
                  </a:solidFill>
                  <a:cs typeface="Calibri" panose="020F0502020204030204" pitchFamily="34" charset="0"/>
                </a:rPr>
                <a:t>If no strategy or plan, what safety results are being sought?</a:t>
              </a:r>
            </a:p>
            <a:p>
              <a:pPr marL="342900" marR="0" lvl="0" indent="-342900">
                <a:spcBef>
                  <a:spcPts val="0"/>
                </a:spcBef>
                <a:spcAft>
                  <a:spcPts val="0"/>
                </a:spcAft>
                <a:buSzPts val="1200"/>
                <a:buFont typeface="Symbol" pitchFamily="2" charset="2"/>
                <a:buChar char=""/>
              </a:pPr>
              <a:r>
                <a:rPr lang="en-NZ" sz="1350" i="1">
                  <a:solidFill>
                    <a:srgbClr val="1893E9"/>
                  </a:solidFill>
                  <a:cs typeface="Calibri" panose="020F0502020204030204" pitchFamily="34" charset="0"/>
                </a:rPr>
                <a:t>Risks being addressed?</a:t>
              </a:r>
              <a:endParaRPr lang="en-US" sz="1350" i="1">
                <a:solidFill>
                  <a:srgbClr val="1893E9"/>
                </a:solidFill>
                <a:cs typeface="Calibri" panose="020F0502020204030204" pitchFamily="34" charset="0"/>
              </a:endParaRPr>
            </a:p>
            <a:p>
              <a:pPr marL="342900" marR="0" lvl="0" indent="-342900">
                <a:spcBef>
                  <a:spcPts val="0"/>
                </a:spcBef>
                <a:spcAft>
                  <a:spcPts val="0"/>
                </a:spcAft>
                <a:buSzPts val="1200"/>
                <a:buFont typeface="Symbol" pitchFamily="2" charset="2"/>
                <a:buChar char=""/>
              </a:pPr>
              <a:r>
                <a:rPr lang="en-NZ" sz="1350" i="1">
                  <a:solidFill>
                    <a:srgbClr val="1893E9"/>
                  </a:solidFill>
                  <a:cs typeface="Calibri" panose="020F0502020204030204" pitchFamily="34" charset="0"/>
                </a:rPr>
                <a:t>Performance targets set?</a:t>
              </a:r>
              <a:endParaRPr lang="en-US" sz="1350" i="1">
                <a:solidFill>
                  <a:srgbClr val="1893E9"/>
                </a:solidFill>
                <a:cs typeface="Calibri" panose="020F0502020204030204" pitchFamily="34" charset="0"/>
              </a:endParaRPr>
            </a:p>
          </p:txBody>
        </p:sp>
        <p:sp>
          <p:nvSpPr>
            <p:cNvPr id="6" name="Rectangle 5">
              <a:extLst>
                <a:ext uri="{FF2B5EF4-FFF2-40B4-BE49-F238E27FC236}">
                  <a16:creationId xmlns:a16="http://schemas.microsoft.com/office/drawing/2014/main" id="{58C376B2-0438-DFEC-6EE1-CB816ECBFB74}"/>
                </a:ext>
              </a:extLst>
            </p:cNvPr>
            <p:cNvSpPr/>
            <p:nvPr/>
          </p:nvSpPr>
          <p:spPr>
            <a:xfrm>
              <a:off x="7744699" y="2285095"/>
              <a:ext cx="3975131" cy="524505"/>
            </a:xfrm>
            <a:prstGeom prst="rect">
              <a:avLst/>
            </a:prstGeom>
            <a:solidFill>
              <a:srgbClr val="189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b="1"/>
                <a:t>Results</a:t>
              </a:r>
            </a:p>
          </p:txBody>
        </p:sp>
      </p:grpSp>
    </p:spTree>
    <p:extLst>
      <p:ext uri="{BB962C8B-B14F-4D97-AF65-F5344CB8AC3E}">
        <p14:creationId xmlns:p14="http://schemas.microsoft.com/office/powerpoint/2010/main" val="3941796434"/>
      </p:ext>
    </p:extLst>
  </p:cSld>
  <p:clrMapOvr>
    <a:masterClrMapping/>
  </p:clrMapOvr>
</p:sld>
</file>

<file path=ppt/theme/theme1.xml><?xml version="1.0" encoding="utf-8"?>
<a:theme xmlns:a="http://schemas.openxmlformats.org/drawingml/2006/main" name="1_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bfe72a5-dd37-40d8-b6f1-2c2b50253087">
      <UserInfo>
        <DisplayName>Said Dahdah</DisplayName>
        <AccountId>75</AccountId>
        <AccountType/>
      </UserInfo>
      <UserInfo>
        <DisplayName>Hanayo Taguchi</DisplayName>
        <AccountId>4</AccountId>
        <AccountType/>
      </UserInfo>
      <UserInfo>
        <DisplayName>Sheila Fernandez Martinez</DisplayName>
        <AccountId>263</AccountId>
        <AccountType/>
      </UserInfo>
      <UserInfo>
        <DisplayName>Disha Arora</DisplayName>
        <AccountId>152</AccountId>
        <AccountType/>
      </UserInfo>
      <UserInfo>
        <DisplayName>Emiye Gebre Egziabher Deneke</DisplayName>
        <AccountId>15</AccountId>
        <AccountType/>
      </UserInfo>
      <UserInfo>
        <DisplayName>Radoslaw Czapski</DisplayName>
        <AccountId>11</AccountId>
        <AccountType/>
      </UserInfo>
      <UserInfo>
        <DisplayName>Alina F. Burlacu</DisplayName>
        <AccountId>18</AccountId>
        <AccountType/>
      </UserInfo>
      <UserInfo>
        <DisplayName>Nargis Ryskulova</DisplayName>
        <AccountId>78</AccountId>
        <AccountType/>
      </UserInfo>
    </SharedWithUsers>
    <MediaLengthInSeconds xmlns="4d95aa29-df78-4643-9bf4-af6378196efb" xsi:nil="true"/>
    <lcf76f155ced4ddcb4097134ff3c332f xmlns="4d95aa29-df78-4643-9bf4-af6378196efb">
      <Terms xmlns="http://schemas.microsoft.com/office/infopath/2007/PartnerControls"/>
    </lcf76f155ced4ddcb4097134ff3c332f>
    <TaxCatchAll xmlns="3e02667f-0271-471b-bd6e-11a2e16def1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05742A82FFD545B676EF546DB0AE34" ma:contentTypeVersion="28" ma:contentTypeDescription="Create a new document." ma:contentTypeScope="" ma:versionID="43090ca24a9df4722089696f18eb12c5">
  <xsd:schema xmlns:xsd="http://www.w3.org/2001/XMLSchema" xmlns:xs="http://www.w3.org/2001/XMLSchema" xmlns:p="http://schemas.microsoft.com/office/2006/metadata/properties" xmlns:ns2="4d95aa29-df78-4643-9bf4-af6378196efb" xmlns:ns3="cbfe72a5-dd37-40d8-b6f1-2c2b50253087" xmlns:ns4="3e02667f-0271-471b-bd6e-11a2e16def1d" targetNamespace="http://schemas.microsoft.com/office/2006/metadata/properties" ma:root="true" ma:fieldsID="4e1e1067b339b85d2d5f5b21143f8c56" ns2:_="" ns3:_="" ns4:_="">
    <xsd:import namespace="4d95aa29-df78-4643-9bf4-af6378196efb"/>
    <xsd:import namespace="cbfe72a5-dd37-40d8-b6f1-2c2b50253087"/>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95aa29-df78-4643-9bf4-af6378196e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fe72a5-dd37-40d8-b6f1-2c2b502530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aa1d4a3-403f-4b79-8359-1ad3b996371b}" ma:internalName="TaxCatchAll" ma:showField="CatchAllData" ma:web="cbfe72a5-dd37-40d8-b6f1-2c2b502530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A22B11-DC0E-41CC-8652-7A854A775E19}">
  <ds:schemaRefs>
    <ds:schemaRef ds:uri="http://schemas.microsoft.com/sharepoint/v3/contenttype/forms"/>
  </ds:schemaRefs>
</ds:datastoreItem>
</file>

<file path=customXml/itemProps2.xml><?xml version="1.0" encoding="utf-8"?>
<ds:datastoreItem xmlns:ds="http://schemas.openxmlformats.org/officeDocument/2006/customXml" ds:itemID="{CA03D151-175C-4020-9FDD-C59C232EEE3D}">
  <ds:schemaRefs>
    <ds:schemaRef ds:uri="3e02667f-0271-471b-bd6e-11a2e16def1d"/>
    <ds:schemaRef ds:uri="4d95aa29-df78-4643-9bf4-af6378196efb"/>
    <ds:schemaRef ds:uri="cbfe72a5-dd37-40d8-b6f1-2c2b5025308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F701CC7-D128-4085-A3C7-55EB65A322F0}">
  <ds:schemaRefs>
    <ds:schemaRef ds:uri="3e02667f-0271-471b-bd6e-11a2e16def1d"/>
    <ds:schemaRef ds:uri="4d95aa29-df78-4643-9bf4-af6378196efb"/>
    <ds:schemaRef ds:uri="cbfe72a5-dd37-40d8-b6f1-2c2b502530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4223</Words>
  <Application>Microsoft Office PowerPoint</Application>
  <PresentationFormat>Widescreen</PresentationFormat>
  <Paragraphs>916</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Andes</vt:lpstr>
      <vt:lpstr>Andes Bold</vt:lpstr>
      <vt:lpstr>Arial</vt:lpstr>
      <vt:lpstr>Arial Black</vt:lpstr>
      <vt:lpstr>Arial Bold</vt:lpstr>
      <vt:lpstr>Calibri</vt:lpstr>
      <vt:lpstr>Symbol</vt:lpstr>
      <vt:lpstr>Trebuchet MS</vt:lpstr>
      <vt:lpstr>Wingdings</vt:lpstr>
      <vt:lpstr>1_Full Page Interior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Dipan Bose</dc:creator>
  <cp:lastModifiedBy>Benjamin Gerald Holzman</cp:lastModifiedBy>
  <cp:revision>1</cp:revision>
  <cp:lastPrinted>2020-02-10T19:10:44Z</cp:lastPrinted>
  <dcterms:created xsi:type="dcterms:W3CDTF">2013-10-24T12:42:44Z</dcterms:created>
  <dcterms:modified xsi:type="dcterms:W3CDTF">2024-05-13T15:50:11Z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0x010100A705742A82FFD545B676EF546DB0AE34</vt:lpwstr>
  </property>
  <property fmtid="{D5CDD505-2E9C-101B-9397-08002B2CF9AE}" pid="3" name="Order">
    <vt:r8>94521900</vt:r8>
  </property>
  <property fmtid="{D5CDD505-2E9C-101B-9397-08002B2CF9AE}" pid="4" name="_ExtendedDescription">
    <vt:lpwstr/>
  </property>
  <property fmtid="{D5CDD505-2E9C-101B-9397-08002B2CF9AE}" pid="5" name="ComplianceAssetId">
    <vt:lpwstr/>
  </property>
  <property fmtid="{D5CDD505-2E9C-101B-9397-08002B2CF9AE}" pid="6" name="MediaServiceImageTags">
    <vt:lpwstr/>
  </property>
  <property fmtid="{D5CDD505-2E9C-101B-9397-08002B2CF9AE}" pid="7" name="TriggerFlowInfo">
    <vt:lpwstr/>
  </property>
</Properties>
</file>